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6.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7.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8.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1" r:id="rId1"/>
    <p:sldMasterId id="2147483685" r:id="rId2"/>
    <p:sldMasterId id="2147483689" r:id="rId3"/>
    <p:sldMasterId id="2147483693" r:id="rId4"/>
    <p:sldMasterId id="2147483697" r:id="rId5"/>
    <p:sldMasterId id="2147483701" r:id="rId6"/>
    <p:sldMasterId id="2147483705" r:id="rId7"/>
    <p:sldMasterId id="2147483709" r:id="rId8"/>
    <p:sldMasterId id="2147483713" r:id="rId9"/>
    <p:sldMasterId id="2147483717" r:id="rId10"/>
  </p:sldMasterIdLst>
  <p:notesMasterIdLst>
    <p:notesMasterId r:id="rId74"/>
  </p:notesMasterIdLst>
  <p:sldIdLst>
    <p:sldId id="256" r:id="rId11"/>
    <p:sldId id="257" r:id="rId12"/>
    <p:sldId id="258" r:id="rId13"/>
    <p:sldId id="282" r:id="rId14"/>
    <p:sldId id="285" r:id="rId15"/>
    <p:sldId id="286" r:id="rId16"/>
    <p:sldId id="284" r:id="rId17"/>
    <p:sldId id="260" r:id="rId18"/>
    <p:sldId id="261" r:id="rId19"/>
    <p:sldId id="334" r:id="rId20"/>
    <p:sldId id="290" r:id="rId21"/>
    <p:sldId id="291" r:id="rId22"/>
    <p:sldId id="292" r:id="rId23"/>
    <p:sldId id="293" r:id="rId24"/>
    <p:sldId id="301" r:id="rId25"/>
    <p:sldId id="262" r:id="rId26"/>
    <p:sldId id="263" r:id="rId27"/>
    <p:sldId id="294" r:id="rId28"/>
    <p:sldId id="302" r:id="rId29"/>
    <p:sldId id="264" r:id="rId30"/>
    <p:sldId id="304" r:id="rId31"/>
    <p:sldId id="265" r:id="rId32"/>
    <p:sldId id="305" r:id="rId33"/>
    <p:sldId id="306" r:id="rId34"/>
    <p:sldId id="341" r:id="rId35"/>
    <p:sldId id="335" r:id="rId36"/>
    <p:sldId id="342" r:id="rId37"/>
    <p:sldId id="295" r:id="rId38"/>
    <p:sldId id="266" r:id="rId39"/>
    <p:sldId id="308" r:id="rId40"/>
    <p:sldId id="296" r:id="rId41"/>
    <p:sldId id="269" r:id="rId42"/>
    <p:sldId id="299" r:id="rId43"/>
    <p:sldId id="270" r:id="rId44"/>
    <p:sldId id="333" r:id="rId45"/>
    <p:sldId id="310" r:id="rId46"/>
    <p:sldId id="313" r:id="rId47"/>
    <p:sldId id="309" r:id="rId48"/>
    <p:sldId id="300" r:id="rId49"/>
    <p:sldId id="314" r:id="rId50"/>
    <p:sldId id="271" r:id="rId51"/>
    <p:sldId id="316" r:id="rId52"/>
    <p:sldId id="317" r:id="rId53"/>
    <p:sldId id="326" r:id="rId54"/>
    <p:sldId id="272" r:id="rId55"/>
    <p:sldId id="311" r:id="rId56"/>
    <p:sldId id="318" r:id="rId57"/>
    <p:sldId id="312" r:id="rId58"/>
    <p:sldId id="320" r:id="rId59"/>
    <p:sldId id="323" r:id="rId60"/>
    <p:sldId id="321" r:id="rId61"/>
    <p:sldId id="324" r:id="rId62"/>
    <p:sldId id="322" r:id="rId63"/>
    <p:sldId id="327" r:id="rId64"/>
    <p:sldId id="325" r:id="rId65"/>
    <p:sldId id="275" r:id="rId66"/>
    <p:sldId id="331" r:id="rId67"/>
    <p:sldId id="330" r:id="rId68"/>
    <p:sldId id="337" r:id="rId69"/>
    <p:sldId id="339" r:id="rId70"/>
    <p:sldId id="338" r:id="rId71"/>
    <p:sldId id="329" r:id="rId72"/>
    <p:sldId id="332" r:id="rId73"/>
  </p:sldIdLst>
  <p:sldSz cx="9144000" cy="6858000" type="screen4x3"/>
  <p:notesSz cx="6858000" cy="9144000"/>
  <p:defaultText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C000"/>
    <a:srgbClr val="89AE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20"/>
    <p:restoredTop sz="77083"/>
  </p:normalViewPr>
  <p:slideViewPr>
    <p:cSldViewPr snapToGrid="0" snapToObjects="1">
      <p:cViewPr>
        <p:scale>
          <a:sx n="98" d="100"/>
          <a:sy n="98" d="100"/>
        </p:scale>
        <p:origin x="-1184" y="360"/>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4" Type="http://schemas.openxmlformats.org/officeDocument/2006/relationships/slide" Target="slides/slide4.xml"/><Relationship Id="rId15" Type="http://schemas.openxmlformats.org/officeDocument/2006/relationships/slide" Target="slides/slide5.xml"/><Relationship Id="rId16" Type="http://schemas.openxmlformats.org/officeDocument/2006/relationships/slide" Target="slides/slide6.xml"/><Relationship Id="rId17" Type="http://schemas.openxmlformats.org/officeDocument/2006/relationships/slide" Target="slides/slide7.xml"/><Relationship Id="rId18" Type="http://schemas.openxmlformats.org/officeDocument/2006/relationships/slide" Target="slides/slide8.xml"/><Relationship Id="rId19" Type="http://schemas.openxmlformats.org/officeDocument/2006/relationships/slide" Target="slides/slide9.xml"/><Relationship Id="rId63" Type="http://schemas.openxmlformats.org/officeDocument/2006/relationships/slide" Target="slides/slide53.xml"/><Relationship Id="rId64" Type="http://schemas.openxmlformats.org/officeDocument/2006/relationships/slide" Target="slides/slide54.xml"/><Relationship Id="rId65" Type="http://schemas.openxmlformats.org/officeDocument/2006/relationships/slide" Target="slides/slide55.xml"/><Relationship Id="rId66" Type="http://schemas.openxmlformats.org/officeDocument/2006/relationships/slide" Target="slides/slide56.xml"/><Relationship Id="rId67" Type="http://schemas.openxmlformats.org/officeDocument/2006/relationships/slide" Target="slides/slide57.xml"/><Relationship Id="rId68" Type="http://schemas.openxmlformats.org/officeDocument/2006/relationships/slide" Target="slides/slide58.xml"/><Relationship Id="rId69" Type="http://schemas.openxmlformats.org/officeDocument/2006/relationships/slide" Target="slides/slide59.xml"/><Relationship Id="rId50" Type="http://schemas.openxmlformats.org/officeDocument/2006/relationships/slide" Target="slides/slide40.xml"/><Relationship Id="rId51" Type="http://schemas.openxmlformats.org/officeDocument/2006/relationships/slide" Target="slides/slide41.xml"/><Relationship Id="rId52" Type="http://schemas.openxmlformats.org/officeDocument/2006/relationships/slide" Target="slides/slide42.xml"/><Relationship Id="rId53" Type="http://schemas.openxmlformats.org/officeDocument/2006/relationships/slide" Target="slides/slide43.xml"/><Relationship Id="rId54" Type="http://schemas.openxmlformats.org/officeDocument/2006/relationships/slide" Target="slides/slide44.xml"/><Relationship Id="rId55" Type="http://schemas.openxmlformats.org/officeDocument/2006/relationships/slide" Target="slides/slide45.xml"/><Relationship Id="rId56" Type="http://schemas.openxmlformats.org/officeDocument/2006/relationships/slide" Target="slides/slide46.xml"/><Relationship Id="rId57" Type="http://schemas.openxmlformats.org/officeDocument/2006/relationships/slide" Target="slides/slide47.xml"/><Relationship Id="rId58" Type="http://schemas.openxmlformats.org/officeDocument/2006/relationships/slide" Target="slides/slide48.xml"/><Relationship Id="rId59" Type="http://schemas.openxmlformats.org/officeDocument/2006/relationships/slide" Target="slides/slide49.xml"/><Relationship Id="rId40" Type="http://schemas.openxmlformats.org/officeDocument/2006/relationships/slide" Target="slides/slide30.xml"/><Relationship Id="rId41" Type="http://schemas.openxmlformats.org/officeDocument/2006/relationships/slide" Target="slides/slide31.xml"/><Relationship Id="rId42" Type="http://schemas.openxmlformats.org/officeDocument/2006/relationships/slide" Target="slides/slide32.xml"/><Relationship Id="rId43" Type="http://schemas.openxmlformats.org/officeDocument/2006/relationships/slide" Target="slides/slide33.xml"/><Relationship Id="rId44" Type="http://schemas.openxmlformats.org/officeDocument/2006/relationships/slide" Target="slides/slide34.xml"/><Relationship Id="rId45" Type="http://schemas.openxmlformats.org/officeDocument/2006/relationships/slide" Target="slides/slide35.xml"/><Relationship Id="rId46" Type="http://schemas.openxmlformats.org/officeDocument/2006/relationships/slide" Target="slides/slide36.xml"/><Relationship Id="rId47" Type="http://schemas.openxmlformats.org/officeDocument/2006/relationships/slide" Target="slides/slide37.xml"/><Relationship Id="rId48" Type="http://schemas.openxmlformats.org/officeDocument/2006/relationships/slide" Target="slides/slide38.xml"/><Relationship Id="rId49" Type="http://schemas.openxmlformats.org/officeDocument/2006/relationships/slide" Target="slides/slide39.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20.xml"/><Relationship Id="rId31" Type="http://schemas.openxmlformats.org/officeDocument/2006/relationships/slide" Target="slides/slide21.xml"/><Relationship Id="rId32" Type="http://schemas.openxmlformats.org/officeDocument/2006/relationships/slide" Target="slides/slide22.xml"/><Relationship Id="rId33" Type="http://schemas.openxmlformats.org/officeDocument/2006/relationships/slide" Target="slides/slide23.xml"/><Relationship Id="rId34" Type="http://schemas.openxmlformats.org/officeDocument/2006/relationships/slide" Target="slides/slide24.xml"/><Relationship Id="rId35" Type="http://schemas.openxmlformats.org/officeDocument/2006/relationships/slide" Target="slides/slide25.xml"/><Relationship Id="rId36" Type="http://schemas.openxmlformats.org/officeDocument/2006/relationships/slide" Target="slides/slide26.xml"/><Relationship Id="rId37" Type="http://schemas.openxmlformats.org/officeDocument/2006/relationships/slide" Target="slides/slide27.xml"/><Relationship Id="rId38" Type="http://schemas.openxmlformats.org/officeDocument/2006/relationships/slide" Target="slides/slide28.xml"/><Relationship Id="rId39" Type="http://schemas.openxmlformats.org/officeDocument/2006/relationships/slide" Target="slides/slide29.xml"/><Relationship Id="rId70" Type="http://schemas.openxmlformats.org/officeDocument/2006/relationships/slide" Target="slides/slide60.xml"/><Relationship Id="rId71" Type="http://schemas.openxmlformats.org/officeDocument/2006/relationships/slide" Target="slides/slide61.xml"/><Relationship Id="rId72" Type="http://schemas.openxmlformats.org/officeDocument/2006/relationships/slide" Target="slides/slide62.xml"/><Relationship Id="rId20" Type="http://schemas.openxmlformats.org/officeDocument/2006/relationships/slide" Target="slides/slide10.xml"/><Relationship Id="rId21" Type="http://schemas.openxmlformats.org/officeDocument/2006/relationships/slide" Target="slides/slide11.xml"/><Relationship Id="rId22" Type="http://schemas.openxmlformats.org/officeDocument/2006/relationships/slide" Target="slides/slide12.xml"/><Relationship Id="rId23" Type="http://schemas.openxmlformats.org/officeDocument/2006/relationships/slide" Target="slides/slide13.xml"/><Relationship Id="rId24" Type="http://schemas.openxmlformats.org/officeDocument/2006/relationships/slide" Target="slides/slide14.xml"/><Relationship Id="rId25" Type="http://schemas.openxmlformats.org/officeDocument/2006/relationships/slide" Target="slides/slide15.xml"/><Relationship Id="rId26" Type="http://schemas.openxmlformats.org/officeDocument/2006/relationships/slide" Target="slides/slide16.xml"/><Relationship Id="rId27" Type="http://schemas.openxmlformats.org/officeDocument/2006/relationships/slide" Target="slides/slide17.xml"/><Relationship Id="rId28" Type="http://schemas.openxmlformats.org/officeDocument/2006/relationships/slide" Target="slides/slide18.xml"/><Relationship Id="rId29" Type="http://schemas.openxmlformats.org/officeDocument/2006/relationships/slide" Target="slides/slide19.xml"/><Relationship Id="rId73" Type="http://schemas.openxmlformats.org/officeDocument/2006/relationships/slide" Target="slides/slide63.xml"/><Relationship Id="rId74" Type="http://schemas.openxmlformats.org/officeDocument/2006/relationships/notesMaster" Target="notesMasters/notes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0.xml"/><Relationship Id="rId61" Type="http://schemas.openxmlformats.org/officeDocument/2006/relationships/slide" Target="slides/slide51.xml"/><Relationship Id="rId62" Type="http://schemas.openxmlformats.org/officeDocument/2006/relationships/slide" Target="slides/slide52.xml"/><Relationship Id="rId10" Type="http://schemas.openxmlformats.org/officeDocument/2006/relationships/slideMaster" Target="slideMasters/slideMaster10.xml"/><Relationship Id="rId11" Type="http://schemas.openxmlformats.org/officeDocument/2006/relationships/slide" Target="slides/slide1.xml"/><Relationship Id="rId12"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ln>
          <a:solidFill>
            <a:srgbClr val="89AE00"/>
          </a:solidFill>
        </a:ln>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D676A872-1444-8A4F-BCE6-7976436224EB}" type="presOf" srcId="{B949C7BA-55DA-7C4A-9A70-2C84ACBCF86B}" destId="{22F74620-1887-444C-92F3-7A5BBD55F31E}" srcOrd="1" destOrd="0" presId="urn:microsoft.com/office/officeart/2005/8/layout/process2"/>
    <dgm:cxn modelId="{38F9204C-8BB7-FC43-8BAD-031B13B31D33}" type="presOf" srcId="{C725EB90-7D6D-624F-BB6C-454205D07882}" destId="{E15431FA-FA94-E341-9541-E57B1DBDA9AA}" srcOrd="1" destOrd="0" presId="urn:microsoft.com/office/officeart/2005/8/layout/process2"/>
    <dgm:cxn modelId="{2BBB6AEF-54E3-9C47-9CF3-D6CE9FEBEE56}" type="presOf" srcId="{BEEDF84A-A8ED-A449-AF31-ADD7F5ED8D9D}" destId="{6099F951-C4F0-284D-BCCC-3D4B5A58AF4E}" srcOrd="0" destOrd="0" presId="urn:microsoft.com/office/officeart/2005/8/layout/process2"/>
    <dgm:cxn modelId="{679EFCE3-1B55-EC48-BC2C-23FE3B1B5BBC}" type="presOf" srcId="{438F6A36-A432-B943-B012-9C9B9FA5A885}" destId="{428727D4-D257-D543-A8BE-83021F6A69D0}" srcOrd="0" destOrd="0" presId="urn:microsoft.com/office/officeart/2005/8/layout/process2"/>
    <dgm:cxn modelId="{4A649139-99EB-8242-8378-7410B27B2B3C}" type="presOf" srcId="{033269AF-3438-AD40-AE99-E85C4961387D}" destId="{8C5748C0-5B17-A049-97F2-D3797F152837}" srcOrd="0" destOrd="0" presId="urn:microsoft.com/office/officeart/2005/8/layout/process2"/>
    <dgm:cxn modelId="{BBF43F8B-9FC9-AD4A-BEC9-67C496ACB7B1}" type="presOf" srcId="{D7FA49FB-E95B-B24C-85C6-E5A2510CBFCC}" destId="{FBDCCBA2-D8CE-1545-8DDE-FBF74A8CF195}" srcOrd="1"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D36C7222-4C53-6F44-B2EE-C796115FA79F}" type="presOf" srcId="{B949C7BA-55DA-7C4A-9A70-2C84ACBCF86B}" destId="{0C6A2323-73D2-ED46-9B8E-3D096940B29F}" srcOrd="0" destOrd="0" presId="urn:microsoft.com/office/officeart/2005/8/layout/process2"/>
    <dgm:cxn modelId="{F15FED91-1354-2B4F-B94F-99A32B37B075}" type="presOf" srcId="{01949101-C184-2741-8AB2-73F0ADAA5A29}" destId="{E1F446B3-B727-EA49-9EF8-8A50A4B3721B}" srcOrd="0" destOrd="0" presId="urn:microsoft.com/office/officeart/2005/8/layout/process2"/>
    <dgm:cxn modelId="{423F243E-9F70-754A-902D-8B016BBDDEE0}" type="presOf" srcId="{F46FD193-A56F-674B-A5EF-160928253438}" destId="{8E843A19-0EC6-464F-90BE-A670AA2F0661}" srcOrd="1" destOrd="0" presId="urn:microsoft.com/office/officeart/2005/8/layout/process2"/>
    <dgm:cxn modelId="{E5C5765B-BB60-3E41-91E6-5CE564550307}" type="presOf" srcId="{3D0E4A71-3559-6F41-82EF-4399AAF3F665}" destId="{D4F55BBC-0AA4-9048-B86F-661F429757BB}" srcOrd="0" destOrd="0" presId="urn:microsoft.com/office/officeart/2005/8/layout/process2"/>
    <dgm:cxn modelId="{1CFDB43E-1F8E-A642-910D-32083D7491C1}" type="presOf" srcId="{F46FD193-A56F-674B-A5EF-160928253438}" destId="{8101AA47-DDA9-A447-BE9D-4492B028B7B4}"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A1E2B7AA-21AC-6D4F-9917-F5C69D7B4270}" type="presOf" srcId="{89BE4BF0-2EF5-5C4F-82E0-3D0A41CB0F5A}" destId="{8E6EF0A7-9D37-F143-B934-1062F2BD1BB8}" srcOrd="0" destOrd="0" presId="urn:microsoft.com/office/officeart/2005/8/layout/process2"/>
    <dgm:cxn modelId="{B097FDAD-6794-2E42-A054-5DE730517976}" type="presOf" srcId="{C750ABA7-F2FF-5142-89A9-B64FCA13A5D6}" destId="{9DEC507A-7007-8F41-8278-087FC7AEC0FD}" srcOrd="0" destOrd="0" presId="urn:microsoft.com/office/officeart/2005/8/layout/process2"/>
    <dgm:cxn modelId="{60C9AC21-6622-C74F-8994-32EEDE9A5583}" type="presOf" srcId="{44C964F1-4F91-0C4C-AF2A-C2965D22D9B8}" destId="{C77FD6D8-C804-834D-A8B5-BB1BCFB32ADE}" srcOrd="0" destOrd="0" presId="urn:microsoft.com/office/officeart/2005/8/layout/process2"/>
    <dgm:cxn modelId="{C2A4F4A7-5690-ED40-BB7C-455F8CCC2477}" type="presOf" srcId="{44C964F1-4F91-0C4C-AF2A-C2965D22D9B8}" destId="{C6EAB93C-B913-684D-9806-A66C30610CD0}"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346942A8-2D33-CB44-90FF-97B51E68D794}" type="presOf" srcId="{C725EB90-7D6D-624F-BB6C-454205D07882}" destId="{06ABA543-87B7-1149-AE03-CE7AB948660B}" srcOrd="0" destOrd="0" presId="urn:microsoft.com/office/officeart/2005/8/layout/process2"/>
    <dgm:cxn modelId="{B6F207F2-1B73-FA43-B020-216C8BFCB880}" type="presOf" srcId="{D7FA49FB-E95B-B24C-85C6-E5A2510CBFCC}" destId="{3C46C521-CB73-5D46-B9F9-1860E55C7FE9}"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BB738F81-324E-6A40-BDDA-96B42C83B5BD}" type="presParOf" srcId="{8C5748C0-5B17-A049-97F2-D3797F152837}" destId="{6099F951-C4F0-284D-BCCC-3D4B5A58AF4E}" srcOrd="0" destOrd="0" presId="urn:microsoft.com/office/officeart/2005/8/layout/process2"/>
    <dgm:cxn modelId="{1442B283-EC01-F541-8F31-72EF582B021D}" type="presParOf" srcId="{8C5748C0-5B17-A049-97F2-D3797F152837}" destId="{3C46C521-CB73-5D46-B9F9-1860E55C7FE9}" srcOrd="1" destOrd="0" presId="urn:microsoft.com/office/officeart/2005/8/layout/process2"/>
    <dgm:cxn modelId="{518D68CB-C2C9-E646-8AE3-AD59FF249CC8}" type="presParOf" srcId="{3C46C521-CB73-5D46-B9F9-1860E55C7FE9}" destId="{FBDCCBA2-D8CE-1545-8DDE-FBF74A8CF195}" srcOrd="0" destOrd="0" presId="urn:microsoft.com/office/officeart/2005/8/layout/process2"/>
    <dgm:cxn modelId="{D14D9BDA-6EEF-9546-9556-30EE20DBCBB1}" type="presParOf" srcId="{8C5748C0-5B17-A049-97F2-D3797F152837}" destId="{8E6EF0A7-9D37-F143-B934-1062F2BD1BB8}" srcOrd="2" destOrd="0" presId="urn:microsoft.com/office/officeart/2005/8/layout/process2"/>
    <dgm:cxn modelId="{16D5ABB5-00E2-8548-8734-22A5DAF49388}" type="presParOf" srcId="{8C5748C0-5B17-A049-97F2-D3797F152837}" destId="{C77FD6D8-C804-834D-A8B5-BB1BCFB32ADE}" srcOrd="3" destOrd="0" presId="urn:microsoft.com/office/officeart/2005/8/layout/process2"/>
    <dgm:cxn modelId="{5A673916-173D-2543-B9F0-2C8D20F5D395}" type="presParOf" srcId="{C77FD6D8-C804-834D-A8B5-BB1BCFB32ADE}" destId="{C6EAB93C-B913-684D-9806-A66C30610CD0}" srcOrd="0" destOrd="0" presId="urn:microsoft.com/office/officeart/2005/8/layout/process2"/>
    <dgm:cxn modelId="{E119E387-343E-3948-B5EA-E73DABA60ABE}" type="presParOf" srcId="{8C5748C0-5B17-A049-97F2-D3797F152837}" destId="{E1F446B3-B727-EA49-9EF8-8A50A4B3721B}" srcOrd="4" destOrd="0" presId="urn:microsoft.com/office/officeart/2005/8/layout/process2"/>
    <dgm:cxn modelId="{3C5BB7AF-D49D-7D4A-A872-E6B6855288D5}" type="presParOf" srcId="{8C5748C0-5B17-A049-97F2-D3797F152837}" destId="{06ABA543-87B7-1149-AE03-CE7AB948660B}" srcOrd="5" destOrd="0" presId="urn:microsoft.com/office/officeart/2005/8/layout/process2"/>
    <dgm:cxn modelId="{23FC79B7-0C75-064D-B64B-567B8F866F8E}" type="presParOf" srcId="{06ABA543-87B7-1149-AE03-CE7AB948660B}" destId="{E15431FA-FA94-E341-9541-E57B1DBDA9AA}" srcOrd="0" destOrd="0" presId="urn:microsoft.com/office/officeart/2005/8/layout/process2"/>
    <dgm:cxn modelId="{6226463C-580D-6D43-AD32-1A5E4CE08887}" type="presParOf" srcId="{8C5748C0-5B17-A049-97F2-D3797F152837}" destId="{D4F55BBC-0AA4-9048-B86F-661F429757BB}" srcOrd="6" destOrd="0" presId="urn:microsoft.com/office/officeart/2005/8/layout/process2"/>
    <dgm:cxn modelId="{672C6B15-9F69-F646-A0FF-033672372B2A}" type="presParOf" srcId="{8C5748C0-5B17-A049-97F2-D3797F152837}" destId="{8101AA47-DDA9-A447-BE9D-4492B028B7B4}" srcOrd="7" destOrd="0" presId="urn:microsoft.com/office/officeart/2005/8/layout/process2"/>
    <dgm:cxn modelId="{D142EB9A-45B8-BE42-B149-C0CE94DC6974}" type="presParOf" srcId="{8101AA47-DDA9-A447-BE9D-4492B028B7B4}" destId="{8E843A19-0EC6-464F-90BE-A670AA2F0661}" srcOrd="0" destOrd="0" presId="urn:microsoft.com/office/officeart/2005/8/layout/process2"/>
    <dgm:cxn modelId="{73D9FB29-7BEF-7541-9BC9-A808A85B0593}" type="presParOf" srcId="{8C5748C0-5B17-A049-97F2-D3797F152837}" destId="{428727D4-D257-D543-A8BE-83021F6A69D0}" srcOrd="8" destOrd="0" presId="urn:microsoft.com/office/officeart/2005/8/layout/process2"/>
    <dgm:cxn modelId="{2B58D2D7-0688-1349-8B16-7832DEAC018B}" type="presParOf" srcId="{8C5748C0-5B17-A049-97F2-D3797F152837}" destId="{0C6A2323-73D2-ED46-9B8E-3D096940B29F}" srcOrd="9" destOrd="0" presId="urn:microsoft.com/office/officeart/2005/8/layout/process2"/>
    <dgm:cxn modelId="{A7B2086B-8C4D-DB4D-A6BE-4D0C15E40F12}" type="presParOf" srcId="{0C6A2323-73D2-ED46-9B8E-3D096940B29F}" destId="{22F74620-1887-444C-92F3-7A5BBD55F31E}" srcOrd="0" destOrd="0" presId="urn:microsoft.com/office/officeart/2005/8/layout/process2"/>
    <dgm:cxn modelId="{31DE060C-0E8A-D643-97CA-0015F4698C62}"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a:ln>
          <a:noFill/>
        </a:ln>
      </dgm:spPr>
      <dgm:t>
        <a:bodyPr/>
        <a:lstStyle/>
        <a:p>
          <a:r>
            <a:rPr lang="en-US" dirty="0" err="1" smtClean="0"/>
            <a:t>Sample.trimmed.fastq</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ln>
          <a:noFill/>
        </a:ln>
      </dgm:spPr>
      <dgm:t>
        <a:bodyPr/>
        <a:lstStyle/>
        <a:p>
          <a:r>
            <a:rPr lang="en-US" dirty="0" err="1" smtClean="0"/>
            <a:t>Sample.bam</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ln>
          <a:noFill/>
        </a:ln>
      </dgm:spPr>
      <dgm:t>
        <a:bodyPr/>
        <a:lstStyle/>
        <a:p>
          <a:r>
            <a:rPr lang="en-US" dirty="0" err="1" smtClean="0"/>
            <a:t>Sample.realigned.bam</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ln>
          <a:noFill/>
        </a:ln>
      </dgm:spPr>
      <dgm:t>
        <a:bodyPr/>
        <a:lstStyle/>
        <a:p>
          <a:r>
            <a:rPr lang="en-US" dirty="0" err="1" smtClean="0"/>
            <a:t>Sample.dedup.bam</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ln>
          <a:noFill/>
        </a:ln>
      </dgm:spPr>
      <dgm:t>
        <a:bodyPr/>
        <a:lstStyle/>
        <a:p>
          <a:r>
            <a:rPr lang="en-US" dirty="0" err="1" smtClean="0"/>
            <a:t>Sample.vcf</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ln>
          <a:noFill/>
        </a:ln>
      </dgm:spPr>
      <dgm:t>
        <a:bodyPr/>
        <a:lstStyle/>
        <a:p>
          <a:r>
            <a:rPr lang="en-US" dirty="0" err="1" smtClean="0"/>
            <a:t>Sample.bqsr.bam</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E8B1C4A6-35BF-E944-B41C-26A9C793B1C2}" type="presOf" srcId="{C725EB90-7D6D-624F-BB6C-454205D07882}" destId="{E15431FA-FA94-E341-9541-E57B1DBDA9AA}" srcOrd="1" destOrd="0" presId="urn:microsoft.com/office/officeart/2005/8/layout/process2"/>
    <dgm:cxn modelId="{7998F7D6-EA7A-9D40-A96E-2B7AF69C145C}" type="presOf" srcId="{01949101-C184-2741-8AB2-73F0ADAA5A29}" destId="{E1F446B3-B727-EA49-9EF8-8A50A4B3721B}" srcOrd="0" destOrd="0" presId="urn:microsoft.com/office/officeart/2005/8/layout/process2"/>
    <dgm:cxn modelId="{B58A93FA-487F-4545-9FF8-3F0B3749E5D7}" type="presOf" srcId="{44C964F1-4F91-0C4C-AF2A-C2965D22D9B8}" destId="{C77FD6D8-C804-834D-A8B5-BB1BCFB32ADE}"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D78F6C56-052E-B245-ACFE-3165D897082F}" type="presOf" srcId="{B949C7BA-55DA-7C4A-9A70-2C84ACBCF86B}" destId="{0C6A2323-73D2-ED46-9B8E-3D096940B29F}" srcOrd="0" destOrd="0" presId="urn:microsoft.com/office/officeart/2005/8/layout/process2"/>
    <dgm:cxn modelId="{AEF2621F-1570-2443-B28A-F4BB9FBE2FB3}" type="presOf" srcId="{3D0E4A71-3559-6F41-82EF-4399AAF3F665}" destId="{D4F55BBC-0AA4-9048-B86F-661F429757BB}" srcOrd="0" destOrd="0" presId="urn:microsoft.com/office/officeart/2005/8/layout/process2"/>
    <dgm:cxn modelId="{4BB9E1F1-918B-224C-A432-622B3AC5A4CD}" type="presOf" srcId="{89BE4BF0-2EF5-5C4F-82E0-3D0A41CB0F5A}" destId="{8E6EF0A7-9D37-F143-B934-1062F2BD1BB8}"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8E634322-D651-3A4F-9BA1-18110F642EEC}" type="presOf" srcId="{BEEDF84A-A8ED-A449-AF31-ADD7F5ED8D9D}" destId="{6099F951-C4F0-284D-BCCC-3D4B5A58AF4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06441869-369E-9F4D-88C0-25AB5CA4DB1F}" type="presOf" srcId="{D7FA49FB-E95B-B24C-85C6-E5A2510CBFCC}" destId="{3C46C521-CB73-5D46-B9F9-1860E55C7FE9}" srcOrd="0" destOrd="0" presId="urn:microsoft.com/office/officeart/2005/8/layout/process2"/>
    <dgm:cxn modelId="{901E6B46-C2CF-1B4C-8E20-1FFDB97DC458}" type="presOf" srcId="{F46FD193-A56F-674B-A5EF-160928253438}" destId="{8101AA47-DDA9-A447-BE9D-4492B028B7B4}" srcOrd="0" destOrd="0" presId="urn:microsoft.com/office/officeart/2005/8/layout/process2"/>
    <dgm:cxn modelId="{BAC73184-4707-6B47-BE8E-46EB4CA88A34}" type="presOf" srcId="{033269AF-3438-AD40-AE99-E85C4961387D}" destId="{8C5748C0-5B17-A049-97F2-D3797F152837}" srcOrd="0" destOrd="0" presId="urn:microsoft.com/office/officeart/2005/8/layout/process2"/>
    <dgm:cxn modelId="{3704F657-DA1A-5A4F-B8FF-A6019036C136}" type="presOf" srcId="{D7FA49FB-E95B-B24C-85C6-E5A2510CBFCC}" destId="{FBDCCBA2-D8CE-1545-8DDE-FBF74A8CF195}" srcOrd="1" destOrd="0" presId="urn:microsoft.com/office/officeart/2005/8/layout/process2"/>
    <dgm:cxn modelId="{416C00CE-CB4B-FC48-B858-5E7EBAB99F7A}" type="presOf" srcId="{44C964F1-4F91-0C4C-AF2A-C2965D22D9B8}" destId="{C6EAB93C-B913-684D-9806-A66C30610CD0}" srcOrd="1" destOrd="0" presId="urn:microsoft.com/office/officeart/2005/8/layout/process2"/>
    <dgm:cxn modelId="{1D7901FF-7822-7A4D-9BC6-7DF735839006}" type="presOf" srcId="{438F6A36-A432-B943-B012-9C9B9FA5A885}" destId="{428727D4-D257-D543-A8BE-83021F6A69D0}" srcOrd="0" destOrd="0" presId="urn:microsoft.com/office/officeart/2005/8/layout/process2"/>
    <dgm:cxn modelId="{C27FC6BA-9AFA-D145-B811-5BA47FFA8D59}" type="presOf" srcId="{C750ABA7-F2FF-5142-89A9-B64FCA13A5D6}" destId="{9DEC507A-7007-8F41-8278-087FC7AEC0FD}" srcOrd="0" destOrd="0" presId="urn:microsoft.com/office/officeart/2005/8/layout/process2"/>
    <dgm:cxn modelId="{1A6D15EE-A83D-4748-A071-8FB66855A43D}" type="presOf" srcId="{F46FD193-A56F-674B-A5EF-160928253438}" destId="{8E843A19-0EC6-464F-90BE-A670AA2F0661}" srcOrd="1" destOrd="0" presId="urn:microsoft.com/office/officeart/2005/8/layout/process2"/>
    <dgm:cxn modelId="{17DABAC2-6EF0-9842-853E-BB2E6F0B3586}" type="presOf" srcId="{B949C7BA-55DA-7C4A-9A70-2C84ACBCF86B}" destId="{22F74620-1887-444C-92F3-7A5BBD55F31E}"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EF8E066B-8FF6-454A-A943-8B5323A39DCD}" type="presOf" srcId="{C725EB90-7D6D-624F-BB6C-454205D07882}" destId="{06ABA543-87B7-1149-AE03-CE7AB948660B}" srcOrd="0" destOrd="0" presId="urn:microsoft.com/office/officeart/2005/8/layout/process2"/>
    <dgm:cxn modelId="{52E635E0-D3A6-1641-8180-1713C5D7F77A}" type="presParOf" srcId="{8C5748C0-5B17-A049-97F2-D3797F152837}" destId="{6099F951-C4F0-284D-BCCC-3D4B5A58AF4E}" srcOrd="0" destOrd="0" presId="urn:microsoft.com/office/officeart/2005/8/layout/process2"/>
    <dgm:cxn modelId="{984C58C0-1DD9-C741-A292-A6C884367381}" type="presParOf" srcId="{8C5748C0-5B17-A049-97F2-D3797F152837}" destId="{3C46C521-CB73-5D46-B9F9-1860E55C7FE9}" srcOrd="1" destOrd="0" presId="urn:microsoft.com/office/officeart/2005/8/layout/process2"/>
    <dgm:cxn modelId="{F6C75B02-3029-A44F-97F0-D62DBE46A44F}" type="presParOf" srcId="{3C46C521-CB73-5D46-B9F9-1860E55C7FE9}" destId="{FBDCCBA2-D8CE-1545-8DDE-FBF74A8CF195}" srcOrd="0" destOrd="0" presId="urn:microsoft.com/office/officeart/2005/8/layout/process2"/>
    <dgm:cxn modelId="{961FB9BB-3B49-C24A-9845-1E4CF432B9E8}" type="presParOf" srcId="{8C5748C0-5B17-A049-97F2-D3797F152837}" destId="{8E6EF0A7-9D37-F143-B934-1062F2BD1BB8}" srcOrd="2" destOrd="0" presId="urn:microsoft.com/office/officeart/2005/8/layout/process2"/>
    <dgm:cxn modelId="{E73008C0-1BE2-7943-B280-68243D3B9A87}" type="presParOf" srcId="{8C5748C0-5B17-A049-97F2-D3797F152837}" destId="{C77FD6D8-C804-834D-A8B5-BB1BCFB32ADE}" srcOrd="3" destOrd="0" presId="urn:microsoft.com/office/officeart/2005/8/layout/process2"/>
    <dgm:cxn modelId="{ECE0D64D-8E49-7446-8B54-E45D8FF64162}" type="presParOf" srcId="{C77FD6D8-C804-834D-A8B5-BB1BCFB32ADE}" destId="{C6EAB93C-B913-684D-9806-A66C30610CD0}" srcOrd="0" destOrd="0" presId="urn:microsoft.com/office/officeart/2005/8/layout/process2"/>
    <dgm:cxn modelId="{1B3183FE-D30C-6748-B420-5B8D051E96D4}" type="presParOf" srcId="{8C5748C0-5B17-A049-97F2-D3797F152837}" destId="{E1F446B3-B727-EA49-9EF8-8A50A4B3721B}" srcOrd="4" destOrd="0" presId="urn:microsoft.com/office/officeart/2005/8/layout/process2"/>
    <dgm:cxn modelId="{4A763C9F-B9E2-6443-90A2-E642AA36F538}" type="presParOf" srcId="{8C5748C0-5B17-A049-97F2-D3797F152837}" destId="{06ABA543-87B7-1149-AE03-CE7AB948660B}" srcOrd="5" destOrd="0" presId="urn:microsoft.com/office/officeart/2005/8/layout/process2"/>
    <dgm:cxn modelId="{06B0BCC3-DDCA-264C-A604-6DBAFE712F05}" type="presParOf" srcId="{06ABA543-87B7-1149-AE03-CE7AB948660B}" destId="{E15431FA-FA94-E341-9541-E57B1DBDA9AA}" srcOrd="0" destOrd="0" presId="urn:microsoft.com/office/officeart/2005/8/layout/process2"/>
    <dgm:cxn modelId="{0BA72C79-BB00-1947-92D7-07460233893F}" type="presParOf" srcId="{8C5748C0-5B17-A049-97F2-D3797F152837}" destId="{D4F55BBC-0AA4-9048-B86F-661F429757BB}" srcOrd="6" destOrd="0" presId="urn:microsoft.com/office/officeart/2005/8/layout/process2"/>
    <dgm:cxn modelId="{05E5352D-AC2B-C046-8A41-1D93CEDD30E8}" type="presParOf" srcId="{8C5748C0-5B17-A049-97F2-D3797F152837}" destId="{8101AA47-DDA9-A447-BE9D-4492B028B7B4}" srcOrd="7" destOrd="0" presId="urn:microsoft.com/office/officeart/2005/8/layout/process2"/>
    <dgm:cxn modelId="{0094B3A6-9E58-C140-8BE2-F59DDD3D973E}" type="presParOf" srcId="{8101AA47-DDA9-A447-BE9D-4492B028B7B4}" destId="{8E843A19-0EC6-464F-90BE-A670AA2F0661}" srcOrd="0" destOrd="0" presId="urn:microsoft.com/office/officeart/2005/8/layout/process2"/>
    <dgm:cxn modelId="{28F9228E-A29A-5541-8672-7AD6A037F753}" type="presParOf" srcId="{8C5748C0-5B17-A049-97F2-D3797F152837}" destId="{428727D4-D257-D543-A8BE-83021F6A69D0}" srcOrd="8" destOrd="0" presId="urn:microsoft.com/office/officeart/2005/8/layout/process2"/>
    <dgm:cxn modelId="{3C8A71A3-5F25-1447-B594-71F17713BA1B}" type="presParOf" srcId="{8C5748C0-5B17-A049-97F2-D3797F152837}" destId="{0C6A2323-73D2-ED46-9B8E-3D096940B29F}" srcOrd="9" destOrd="0" presId="urn:microsoft.com/office/officeart/2005/8/layout/process2"/>
    <dgm:cxn modelId="{8FF2D495-AB5F-084D-9DE9-E15E63E8CD09}" type="presParOf" srcId="{0C6A2323-73D2-ED46-9B8E-3D096940B29F}" destId="{22F74620-1887-444C-92F3-7A5BBD55F31E}" srcOrd="0" destOrd="0" presId="urn:microsoft.com/office/officeart/2005/8/layout/process2"/>
    <dgm:cxn modelId="{6251E147-1C76-B646-AD0E-B14B86F861B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11.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13101D94-FB0A-E748-84FB-3F06B8122019}" type="presOf" srcId="{44C964F1-4F91-0C4C-AF2A-C2965D22D9B8}" destId="{C6EAB93C-B913-684D-9806-A66C30610CD0}" srcOrd="1" destOrd="0" presId="urn:microsoft.com/office/officeart/2005/8/layout/process2"/>
    <dgm:cxn modelId="{D1D6DFBE-0726-BD42-A2D6-92985311A5CE}" type="presOf" srcId="{44C964F1-4F91-0C4C-AF2A-C2965D22D9B8}" destId="{C77FD6D8-C804-834D-A8B5-BB1BCFB32ADE}" srcOrd="0" destOrd="0" presId="urn:microsoft.com/office/officeart/2005/8/layout/process2"/>
    <dgm:cxn modelId="{569FF198-A6E6-A84A-B1F0-1AF96D83920F}" type="presOf" srcId="{D7FA49FB-E95B-B24C-85C6-E5A2510CBFCC}" destId="{3C46C521-CB73-5D46-B9F9-1860E55C7FE9}" srcOrd="0" destOrd="0" presId="urn:microsoft.com/office/officeart/2005/8/layout/process2"/>
    <dgm:cxn modelId="{46902B78-AF79-3F4F-AA81-9DCC1A8553CE}" type="presOf" srcId="{B949C7BA-55DA-7C4A-9A70-2C84ACBCF86B}" destId="{22F74620-1887-444C-92F3-7A5BBD55F31E}" srcOrd="1" destOrd="0" presId="urn:microsoft.com/office/officeart/2005/8/layout/process2"/>
    <dgm:cxn modelId="{E7821834-532D-694F-96CA-13D54C75653C}" type="presOf" srcId="{F46FD193-A56F-674B-A5EF-160928253438}" destId="{8101AA47-DDA9-A447-BE9D-4492B028B7B4}"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3E753D22-21BD-5C41-8422-77EEEDCAD562}" type="presOf" srcId="{B949C7BA-55DA-7C4A-9A70-2C84ACBCF86B}" destId="{0C6A2323-73D2-ED46-9B8E-3D096940B29F}" srcOrd="0" destOrd="0" presId="urn:microsoft.com/office/officeart/2005/8/layout/process2"/>
    <dgm:cxn modelId="{F90A2CCC-1031-D34B-BBA2-2C581549B2C4}" type="presOf" srcId="{01949101-C184-2741-8AB2-73F0ADAA5A29}" destId="{E1F446B3-B727-EA49-9EF8-8A50A4B3721B}"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61EE61FC-33BF-044E-BF95-89EBDF1F2F89}" type="presOf" srcId="{3D0E4A71-3559-6F41-82EF-4399AAF3F665}" destId="{D4F55BBC-0AA4-9048-B86F-661F429757BB}" srcOrd="0" destOrd="0" presId="urn:microsoft.com/office/officeart/2005/8/layout/process2"/>
    <dgm:cxn modelId="{0A963D08-A957-4F41-92E5-B7D808FEE165}" type="presOf" srcId="{89BE4BF0-2EF5-5C4F-82E0-3D0A41CB0F5A}" destId="{8E6EF0A7-9D37-F143-B934-1062F2BD1BB8}"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D4F30416-0AFE-FB4F-B2BD-89FBEDAD26DE}" type="presOf" srcId="{C750ABA7-F2FF-5142-89A9-B64FCA13A5D6}" destId="{9DEC507A-7007-8F41-8278-087FC7AEC0FD}" srcOrd="0" destOrd="0" presId="urn:microsoft.com/office/officeart/2005/8/layout/process2"/>
    <dgm:cxn modelId="{81B2CE17-3A30-5249-BD70-BCE90E1F9C27}" type="presOf" srcId="{BEEDF84A-A8ED-A449-AF31-ADD7F5ED8D9D}" destId="{6099F951-C4F0-284D-BCCC-3D4B5A58AF4E}" srcOrd="0" destOrd="0" presId="urn:microsoft.com/office/officeart/2005/8/layout/process2"/>
    <dgm:cxn modelId="{C49B7E3F-7492-0642-87D5-FC01B9B451B3}" type="presOf" srcId="{033269AF-3438-AD40-AE99-E85C4961387D}" destId="{8C5748C0-5B17-A049-97F2-D3797F152837}" srcOrd="0" destOrd="0" presId="urn:microsoft.com/office/officeart/2005/8/layout/process2"/>
    <dgm:cxn modelId="{4725C8F4-C8C3-774B-9E81-88A91DE36E4F}" type="presOf" srcId="{D7FA49FB-E95B-B24C-85C6-E5A2510CBFCC}" destId="{FBDCCBA2-D8CE-1545-8DDE-FBF74A8CF195}" srcOrd="1" destOrd="0" presId="urn:microsoft.com/office/officeart/2005/8/layout/process2"/>
    <dgm:cxn modelId="{35797197-5963-0644-A3BF-6590C96B3DE3}" type="presOf" srcId="{C725EB90-7D6D-624F-BB6C-454205D07882}" destId="{E15431FA-FA94-E341-9541-E57B1DBDA9AA}" srcOrd="1" destOrd="0" presId="urn:microsoft.com/office/officeart/2005/8/layout/process2"/>
    <dgm:cxn modelId="{04CCC3C2-F4D6-B54C-B589-82A377B09B7C}" type="presOf" srcId="{438F6A36-A432-B943-B012-9C9B9FA5A885}" destId="{428727D4-D257-D543-A8BE-83021F6A69D0}" srcOrd="0" destOrd="0" presId="urn:microsoft.com/office/officeart/2005/8/layout/process2"/>
    <dgm:cxn modelId="{380F7004-B352-2D49-BEBB-16E13FFF800D}" type="presOf" srcId="{C725EB90-7D6D-624F-BB6C-454205D07882}" destId="{06ABA543-87B7-1149-AE03-CE7AB948660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C9CBB44F-05D6-5A42-9713-D911F6FC2807}" type="presOf" srcId="{F46FD193-A56F-674B-A5EF-160928253438}" destId="{8E843A19-0EC6-464F-90BE-A670AA2F0661}" srcOrd="1" destOrd="0" presId="urn:microsoft.com/office/officeart/2005/8/layout/process2"/>
    <dgm:cxn modelId="{37913DD8-4CBB-F24C-BCEC-CBF695BB7E42}" type="presParOf" srcId="{8C5748C0-5B17-A049-97F2-D3797F152837}" destId="{6099F951-C4F0-284D-BCCC-3D4B5A58AF4E}" srcOrd="0" destOrd="0" presId="urn:microsoft.com/office/officeart/2005/8/layout/process2"/>
    <dgm:cxn modelId="{24EED2CF-3CD9-364D-B5CE-573EB153DF1E}" type="presParOf" srcId="{8C5748C0-5B17-A049-97F2-D3797F152837}" destId="{3C46C521-CB73-5D46-B9F9-1860E55C7FE9}" srcOrd="1" destOrd="0" presId="urn:microsoft.com/office/officeart/2005/8/layout/process2"/>
    <dgm:cxn modelId="{0F28ABAA-011C-BD46-9CEA-3B3720A316AA}" type="presParOf" srcId="{3C46C521-CB73-5D46-B9F9-1860E55C7FE9}" destId="{FBDCCBA2-D8CE-1545-8DDE-FBF74A8CF195}" srcOrd="0" destOrd="0" presId="urn:microsoft.com/office/officeart/2005/8/layout/process2"/>
    <dgm:cxn modelId="{3140ED4E-4D01-0043-B3F9-4CCDA99B5020}" type="presParOf" srcId="{8C5748C0-5B17-A049-97F2-D3797F152837}" destId="{8E6EF0A7-9D37-F143-B934-1062F2BD1BB8}" srcOrd="2" destOrd="0" presId="urn:microsoft.com/office/officeart/2005/8/layout/process2"/>
    <dgm:cxn modelId="{84B67A7E-89BA-BA46-BC3C-F3983BF4C1A3}" type="presParOf" srcId="{8C5748C0-5B17-A049-97F2-D3797F152837}" destId="{C77FD6D8-C804-834D-A8B5-BB1BCFB32ADE}" srcOrd="3" destOrd="0" presId="urn:microsoft.com/office/officeart/2005/8/layout/process2"/>
    <dgm:cxn modelId="{9F00BA7A-A9DA-F649-8CD8-1897418B5C39}" type="presParOf" srcId="{C77FD6D8-C804-834D-A8B5-BB1BCFB32ADE}" destId="{C6EAB93C-B913-684D-9806-A66C30610CD0}" srcOrd="0" destOrd="0" presId="urn:microsoft.com/office/officeart/2005/8/layout/process2"/>
    <dgm:cxn modelId="{13468251-FED9-584B-92DE-4EC71CD03889}" type="presParOf" srcId="{8C5748C0-5B17-A049-97F2-D3797F152837}" destId="{E1F446B3-B727-EA49-9EF8-8A50A4B3721B}" srcOrd="4" destOrd="0" presId="urn:microsoft.com/office/officeart/2005/8/layout/process2"/>
    <dgm:cxn modelId="{6A7B8554-83BD-2449-B355-4C150D070AC3}" type="presParOf" srcId="{8C5748C0-5B17-A049-97F2-D3797F152837}" destId="{06ABA543-87B7-1149-AE03-CE7AB948660B}" srcOrd="5" destOrd="0" presId="urn:microsoft.com/office/officeart/2005/8/layout/process2"/>
    <dgm:cxn modelId="{7D76E094-51A1-084D-8C7D-FEC9FC6D0418}" type="presParOf" srcId="{06ABA543-87B7-1149-AE03-CE7AB948660B}" destId="{E15431FA-FA94-E341-9541-E57B1DBDA9AA}" srcOrd="0" destOrd="0" presId="urn:microsoft.com/office/officeart/2005/8/layout/process2"/>
    <dgm:cxn modelId="{3425C094-FB6D-334C-965D-C7FBCF86013B}" type="presParOf" srcId="{8C5748C0-5B17-A049-97F2-D3797F152837}" destId="{D4F55BBC-0AA4-9048-B86F-661F429757BB}" srcOrd="6" destOrd="0" presId="urn:microsoft.com/office/officeart/2005/8/layout/process2"/>
    <dgm:cxn modelId="{BE00138B-F99A-9840-B6D1-0C6CA6630ADC}" type="presParOf" srcId="{8C5748C0-5B17-A049-97F2-D3797F152837}" destId="{8101AA47-DDA9-A447-BE9D-4492B028B7B4}" srcOrd="7" destOrd="0" presId="urn:microsoft.com/office/officeart/2005/8/layout/process2"/>
    <dgm:cxn modelId="{CB793DB4-4CB4-C645-BF98-F846BC5E7F35}" type="presParOf" srcId="{8101AA47-DDA9-A447-BE9D-4492B028B7B4}" destId="{8E843A19-0EC6-464F-90BE-A670AA2F0661}" srcOrd="0" destOrd="0" presId="urn:microsoft.com/office/officeart/2005/8/layout/process2"/>
    <dgm:cxn modelId="{DA6ABCB2-4835-4F4D-BC43-5965C18D735E}" type="presParOf" srcId="{8C5748C0-5B17-A049-97F2-D3797F152837}" destId="{428727D4-D257-D543-A8BE-83021F6A69D0}" srcOrd="8" destOrd="0" presId="urn:microsoft.com/office/officeart/2005/8/layout/process2"/>
    <dgm:cxn modelId="{0C22CF9A-E9BA-0649-8E04-F6B62726C4EE}" type="presParOf" srcId="{8C5748C0-5B17-A049-97F2-D3797F152837}" destId="{0C6A2323-73D2-ED46-9B8E-3D096940B29F}" srcOrd="9" destOrd="0" presId="urn:microsoft.com/office/officeart/2005/8/layout/process2"/>
    <dgm:cxn modelId="{A0740098-BED8-B548-BF26-B0A9A488A06F}" type="presParOf" srcId="{0C6A2323-73D2-ED46-9B8E-3D096940B29F}" destId="{22F74620-1887-444C-92F3-7A5BBD55F31E}" srcOrd="0" destOrd="0" presId="urn:microsoft.com/office/officeart/2005/8/layout/process2"/>
    <dgm:cxn modelId="{6DB90D66-932A-E347-9EBA-C5D2A6C311A5}"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tyle>
          <a:lnRef idx="2">
            <a:schemeClr val="accent1"/>
          </a:lnRef>
          <a:fillRef idx="1">
            <a:schemeClr val="lt1"/>
          </a:fillRef>
          <a:effectRef idx="0">
            <a:schemeClr val="accent1"/>
          </a:effectRef>
          <a:fontRef idx="minor">
            <a:schemeClr val="dk1"/>
          </a:fontRef>
        </dgm:style>
      </dgm:prSet>
      <dgm:spPr>
        <a:solidFill>
          <a:schemeClr val="accent1"/>
        </a:solidFill>
      </dgm:spPr>
      <dgm:t>
        <a:bodyPr/>
        <a:lstStyle/>
        <a:p>
          <a:r>
            <a:rPr lang="en-US" dirty="0" smtClean="0">
              <a:solidFill>
                <a:schemeClr val="bg1"/>
              </a:solidFill>
            </a:rPr>
            <a:t>QC and trimming</a:t>
          </a:r>
          <a:endParaRPr lang="en-US" dirty="0">
            <a:solidFill>
              <a:schemeClr val="bg1"/>
            </a:solidFill>
          </a:endParaRPr>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E6E25371-26EB-6849-B755-4A187E43A35D}" type="presOf" srcId="{44C964F1-4F91-0C4C-AF2A-C2965D22D9B8}" destId="{C6EAB93C-B913-684D-9806-A66C30610CD0}" srcOrd="1" destOrd="0" presId="urn:microsoft.com/office/officeart/2005/8/layout/process2"/>
    <dgm:cxn modelId="{2F1A5E4C-2FD5-2041-8191-9445FE6E1DBF}" type="presOf" srcId="{44C964F1-4F91-0C4C-AF2A-C2965D22D9B8}" destId="{C77FD6D8-C804-834D-A8B5-BB1BCFB32ADE}" srcOrd="0" destOrd="0" presId="urn:microsoft.com/office/officeart/2005/8/layout/process2"/>
    <dgm:cxn modelId="{97C2438F-1AB1-1142-858B-880E3F1C9CF2}" type="presOf" srcId="{01949101-C184-2741-8AB2-73F0ADAA5A29}" destId="{E1F446B3-B727-EA49-9EF8-8A50A4B3721B}" srcOrd="0" destOrd="0" presId="urn:microsoft.com/office/officeart/2005/8/layout/process2"/>
    <dgm:cxn modelId="{08C25D80-DB7C-334F-821E-1A1092DD0824}" type="presOf" srcId="{C750ABA7-F2FF-5142-89A9-B64FCA13A5D6}" destId="{9DEC507A-7007-8F41-8278-087FC7AEC0FD}" srcOrd="0" destOrd="0" presId="urn:microsoft.com/office/officeart/2005/8/layout/process2"/>
    <dgm:cxn modelId="{DAA302A0-CD81-0745-91D6-67B965627035}" type="presOf" srcId="{033269AF-3438-AD40-AE99-E85C4961387D}" destId="{8C5748C0-5B17-A049-97F2-D3797F152837}" srcOrd="0" destOrd="0" presId="urn:microsoft.com/office/officeart/2005/8/layout/process2"/>
    <dgm:cxn modelId="{61590968-A999-D44C-9008-9F35DFA6E64B}" type="presOf" srcId="{F46FD193-A56F-674B-A5EF-160928253438}" destId="{8E843A19-0EC6-464F-90BE-A670AA2F0661}" srcOrd="1"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4CCF4E77-4BA4-904C-8F51-C8BEFED65241}" type="presOf" srcId="{D7FA49FB-E95B-B24C-85C6-E5A2510CBFCC}" destId="{3C46C521-CB73-5D46-B9F9-1860E55C7FE9}" srcOrd="0" destOrd="0" presId="urn:microsoft.com/office/officeart/2005/8/layout/process2"/>
    <dgm:cxn modelId="{C8D7F11D-0F98-3942-B41A-872ADD976E06}" type="presOf" srcId="{F46FD193-A56F-674B-A5EF-160928253438}" destId="{8101AA47-DDA9-A447-BE9D-4492B028B7B4}" srcOrd="0" destOrd="0" presId="urn:microsoft.com/office/officeart/2005/8/layout/process2"/>
    <dgm:cxn modelId="{E32827C6-E82C-F54A-916C-3A8248559722}" type="presOf" srcId="{C725EB90-7D6D-624F-BB6C-454205D07882}" destId="{E15431FA-FA94-E341-9541-E57B1DBDA9AA}" srcOrd="1" destOrd="0" presId="urn:microsoft.com/office/officeart/2005/8/layout/process2"/>
    <dgm:cxn modelId="{1CBE44AC-6B68-834D-B6C0-695A7B33BCA8}" type="presOf" srcId="{89BE4BF0-2EF5-5C4F-82E0-3D0A41CB0F5A}" destId="{8E6EF0A7-9D37-F143-B934-1062F2BD1BB8}" srcOrd="0" destOrd="0" presId="urn:microsoft.com/office/officeart/2005/8/layout/process2"/>
    <dgm:cxn modelId="{8820B42D-F8C9-AD44-A935-C53FF625A6C5}" type="presOf" srcId="{C725EB90-7D6D-624F-BB6C-454205D07882}" destId="{06ABA543-87B7-1149-AE03-CE7AB948660B}" srcOrd="0" destOrd="0" presId="urn:microsoft.com/office/officeart/2005/8/layout/process2"/>
    <dgm:cxn modelId="{39745FC6-3EA3-9843-921D-80DBD8D7A5DA}" type="presOf" srcId="{BEEDF84A-A8ED-A449-AF31-ADD7F5ED8D9D}" destId="{6099F951-C4F0-284D-BCCC-3D4B5A58AF4E}" srcOrd="0" destOrd="0" presId="urn:microsoft.com/office/officeart/2005/8/layout/process2"/>
    <dgm:cxn modelId="{CD81E589-FBF8-F44C-96E7-7A9C2613D321}" type="presOf" srcId="{B949C7BA-55DA-7C4A-9A70-2C84ACBCF86B}" destId="{0C6A2323-73D2-ED46-9B8E-3D096940B29F}"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AE750B16-F79B-864D-A790-B4E3D90121EA}" type="presOf" srcId="{D7FA49FB-E95B-B24C-85C6-E5A2510CBFCC}" destId="{FBDCCBA2-D8CE-1545-8DDE-FBF74A8CF195}" srcOrd="1" destOrd="0" presId="urn:microsoft.com/office/officeart/2005/8/layout/process2"/>
    <dgm:cxn modelId="{9114B688-9310-AE41-8636-BD5273F032A3}" type="presOf" srcId="{3D0E4A71-3559-6F41-82EF-4399AAF3F665}" destId="{D4F55BBC-0AA4-9048-B86F-661F429757BB}" srcOrd="0" destOrd="0" presId="urn:microsoft.com/office/officeart/2005/8/layout/process2"/>
    <dgm:cxn modelId="{9690619B-016E-C748-9424-A10878D113C4}" type="presOf" srcId="{438F6A36-A432-B943-B012-9C9B9FA5A885}" destId="{428727D4-D257-D543-A8BE-83021F6A69D0}" srcOrd="0" destOrd="0" presId="urn:microsoft.com/office/officeart/2005/8/layout/process2"/>
    <dgm:cxn modelId="{0A593A7C-C055-B149-9FDC-12E15466D422}" type="presOf" srcId="{B949C7BA-55DA-7C4A-9A70-2C84ACBCF86B}" destId="{22F74620-1887-444C-92F3-7A5BBD55F31E}"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0F4DE6A9-61C9-FE4B-9E12-B4364A23B32B}" type="presParOf" srcId="{8C5748C0-5B17-A049-97F2-D3797F152837}" destId="{6099F951-C4F0-284D-BCCC-3D4B5A58AF4E}" srcOrd="0" destOrd="0" presId="urn:microsoft.com/office/officeart/2005/8/layout/process2"/>
    <dgm:cxn modelId="{34C68A75-8E13-F343-B097-990335C4BD30}" type="presParOf" srcId="{8C5748C0-5B17-A049-97F2-D3797F152837}" destId="{3C46C521-CB73-5D46-B9F9-1860E55C7FE9}" srcOrd="1" destOrd="0" presId="urn:microsoft.com/office/officeart/2005/8/layout/process2"/>
    <dgm:cxn modelId="{0F7846C1-07DD-5E4B-B48B-2E53DF3AC4CD}" type="presParOf" srcId="{3C46C521-CB73-5D46-B9F9-1860E55C7FE9}" destId="{FBDCCBA2-D8CE-1545-8DDE-FBF74A8CF195}" srcOrd="0" destOrd="0" presId="urn:microsoft.com/office/officeart/2005/8/layout/process2"/>
    <dgm:cxn modelId="{B6CFD4DF-F10A-BE47-B975-258B11B75ED7}" type="presParOf" srcId="{8C5748C0-5B17-A049-97F2-D3797F152837}" destId="{8E6EF0A7-9D37-F143-B934-1062F2BD1BB8}" srcOrd="2" destOrd="0" presId="urn:microsoft.com/office/officeart/2005/8/layout/process2"/>
    <dgm:cxn modelId="{8C61C864-0C7B-B845-98DB-72944BCB59A1}" type="presParOf" srcId="{8C5748C0-5B17-A049-97F2-D3797F152837}" destId="{C77FD6D8-C804-834D-A8B5-BB1BCFB32ADE}" srcOrd="3" destOrd="0" presId="urn:microsoft.com/office/officeart/2005/8/layout/process2"/>
    <dgm:cxn modelId="{F6269A41-3ABA-6847-B16E-869E4895B8EA}" type="presParOf" srcId="{C77FD6D8-C804-834D-A8B5-BB1BCFB32ADE}" destId="{C6EAB93C-B913-684D-9806-A66C30610CD0}" srcOrd="0" destOrd="0" presId="urn:microsoft.com/office/officeart/2005/8/layout/process2"/>
    <dgm:cxn modelId="{976774E5-9349-9F4C-A4AF-D525E5EF1FDD}" type="presParOf" srcId="{8C5748C0-5B17-A049-97F2-D3797F152837}" destId="{E1F446B3-B727-EA49-9EF8-8A50A4B3721B}" srcOrd="4" destOrd="0" presId="urn:microsoft.com/office/officeart/2005/8/layout/process2"/>
    <dgm:cxn modelId="{4A5B94C7-85E9-1645-9EE9-D37FB9214286}" type="presParOf" srcId="{8C5748C0-5B17-A049-97F2-D3797F152837}" destId="{06ABA543-87B7-1149-AE03-CE7AB948660B}" srcOrd="5" destOrd="0" presId="urn:microsoft.com/office/officeart/2005/8/layout/process2"/>
    <dgm:cxn modelId="{DA8794BE-B1F2-454B-B730-5880F609F27D}" type="presParOf" srcId="{06ABA543-87B7-1149-AE03-CE7AB948660B}" destId="{E15431FA-FA94-E341-9541-E57B1DBDA9AA}" srcOrd="0" destOrd="0" presId="urn:microsoft.com/office/officeart/2005/8/layout/process2"/>
    <dgm:cxn modelId="{4994AE49-84EC-1C47-B010-AEBD19D231B0}" type="presParOf" srcId="{8C5748C0-5B17-A049-97F2-D3797F152837}" destId="{D4F55BBC-0AA4-9048-B86F-661F429757BB}" srcOrd="6" destOrd="0" presId="urn:microsoft.com/office/officeart/2005/8/layout/process2"/>
    <dgm:cxn modelId="{28D5600E-A400-DC4E-B859-FE378088366D}" type="presParOf" srcId="{8C5748C0-5B17-A049-97F2-D3797F152837}" destId="{8101AA47-DDA9-A447-BE9D-4492B028B7B4}" srcOrd="7" destOrd="0" presId="urn:microsoft.com/office/officeart/2005/8/layout/process2"/>
    <dgm:cxn modelId="{6A839DEC-3953-D049-BCCB-4F4C5BFF52EE}" type="presParOf" srcId="{8101AA47-DDA9-A447-BE9D-4492B028B7B4}" destId="{8E843A19-0EC6-464F-90BE-A670AA2F0661}" srcOrd="0" destOrd="0" presId="urn:microsoft.com/office/officeart/2005/8/layout/process2"/>
    <dgm:cxn modelId="{6426D5C4-42E7-4741-A768-15474C201AC8}" type="presParOf" srcId="{8C5748C0-5B17-A049-97F2-D3797F152837}" destId="{428727D4-D257-D543-A8BE-83021F6A69D0}" srcOrd="8" destOrd="0" presId="urn:microsoft.com/office/officeart/2005/8/layout/process2"/>
    <dgm:cxn modelId="{C65E0115-7B3F-7B49-9E2D-9B597B0400D9}" type="presParOf" srcId="{8C5748C0-5B17-A049-97F2-D3797F152837}" destId="{0C6A2323-73D2-ED46-9B8E-3D096940B29F}" srcOrd="9" destOrd="0" presId="urn:microsoft.com/office/officeart/2005/8/layout/process2"/>
    <dgm:cxn modelId="{CDD704ED-43BA-054A-87A4-E8E1C09C07CB}" type="presParOf" srcId="{0C6A2323-73D2-ED46-9B8E-3D096940B29F}" destId="{22F74620-1887-444C-92F3-7A5BBD55F31E}" srcOrd="0" destOrd="0" presId="urn:microsoft.com/office/officeart/2005/8/layout/process2"/>
    <dgm:cxn modelId="{D00997A8-EE1A-A845-A3FB-26BF879E75A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solidFill>
          <a:schemeClr val="accent1"/>
        </a:solidFill>
      </dgm:spPr>
      <dgm:t>
        <a:bodyPr/>
        <a:lstStyle/>
        <a:p>
          <a:r>
            <a:rPr lang="en-US" dirty="0" smtClean="0">
              <a:solidFill>
                <a:schemeClr val="bg1"/>
              </a:solidFill>
            </a:rPr>
            <a:t>Alignment</a:t>
          </a:r>
          <a:endParaRPr lang="en-US" dirty="0">
            <a:solidFill>
              <a:schemeClr val="bg1"/>
            </a:solidFill>
          </a:endParaRPr>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624251A7-6AAF-F447-932B-ACDEE7E307D7}" type="presOf" srcId="{B949C7BA-55DA-7C4A-9A70-2C84ACBCF86B}" destId="{0C6A2323-73D2-ED46-9B8E-3D096940B29F}" srcOrd="0" destOrd="0" presId="urn:microsoft.com/office/officeart/2005/8/layout/process2"/>
    <dgm:cxn modelId="{2F0985B5-5014-F649-B311-5EB1FFABC682}" type="presOf" srcId="{44C964F1-4F91-0C4C-AF2A-C2965D22D9B8}" destId="{C6EAB93C-B913-684D-9806-A66C30610CD0}" srcOrd="1" destOrd="0" presId="urn:microsoft.com/office/officeart/2005/8/layout/process2"/>
    <dgm:cxn modelId="{876D4F4E-B030-F844-8348-0E1275E99DFA}" type="presOf" srcId="{D7FA49FB-E95B-B24C-85C6-E5A2510CBFCC}" destId="{3C46C521-CB73-5D46-B9F9-1860E55C7FE9}"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F9FBE554-65AF-4D48-AC35-0E39380AA3BD}" type="presOf" srcId="{C725EB90-7D6D-624F-BB6C-454205D07882}" destId="{E15431FA-FA94-E341-9541-E57B1DBDA9AA}" srcOrd="1"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AAE43EA1-9555-1E45-80F5-7E5B4A52C2CF}" type="presOf" srcId="{F46FD193-A56F-674B-A5EF-160928253438}" destId="{8E843A19-0EC6-464F-90BE-A670AA2F0661}" srcOrd="1"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A79160ED-4FBE-D14A-B8A4-C8BD6B74D299}" type="presOf" srcId="{44C964F1-4F91-0C4C-AF2A-C2965D22D9B8}" destId="{C77FD6D8-C804-834D-A8B5-BB1BCFB32AD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9FEE68F8-D01C-0048-A2BD-FC62040D0615}" type="presOf" srcId="{B949C7BA-55DA-7C4A-9A70-2C84ACBCF86B}" destId="{22F74620-1887-444C-92F3-7A5BBD55F31E}" srcOrd="1" destOrd="0" presId="urn:microsoft.com/office/officeart/2005/8/layout/process2"/>
    <dgm:cxn modelId="{75ECE832-AC41-5447-BCB8-B3D90BD7CEC0}" type="presOf" srcId="{438F6A36-A432-B943-B012-9C9B9FA5A885}" destId="{428727D4-D257-D543-A8BE-83021F6A69D0}" srcOrd="0" destOrd="0" presId="urn:microsoft.com/office/officeart/2005/8/layout/process2"/>
    <dgm:cxn modelId="{7E889610-C50E-DB42-AAB1-EEFBCD102ADD}" type="presOf" srcId="{C750ABA7-F2FF-5142-89A9-B64FCA13A5D6}" destId="{9DEC507A-7007-8F41-8278-087FC7AEC0FD}" srcOrd="0" destOrd="0" presId="urn:microsoft.com/office/officeart/2005/8/layout/process2"/>
    <dgm:cxn modelId="{32408EF5-0FF1-D84F-A1F0-5B9D961F8709}" type="presOf" srcId="{F46FD193-A56F-674B-A5EF-160928253438}" destId="{8101AA47-DDA9-A447-BE9D-4492B028B7B4}" srcOrd="0" destOrd="0" presId="urn:microsoft.com/office/officeart/2005/8/layout/process2"/>
    <dgm:cxn modelId="{6237FAED-79DB-6749-B7C1-E8F7A064BD09}" type="presOf" srcId="{D7FA49FB-E95B-B24C-85C6-E5A2510CBFCC}" destId="{FBDCCBA2-D8CE-1545-8DDE-FBF74A8CF195}" srcOrd="1" destOrd="0" presId="urn:microsoft.com/office/officeart/2005/8/layout/process2"/>
    <dgm:cxn modelId="{678304D4-E053-764B-AC4D-63B50C22FA36}" type="presOf" srcId="{3D0E4A71-3559-6F41-82EF-4399AAF3F665}" destId="{D4F55BBC-0AA4-9048-B86F-661F429757BB}" srcOrd="0" destOrd="0" presId="urn:microsoft.com/office/officeart/2005/8/layout/process2"/>
    <dgm:cxn modelId="{C1C029F7-A97A-F14F-81C9-96D199D2E0BF}" type="presOf" srcId="{89BE4BF0-2EF5-5C4F-82E0-3D0A41CB0F5A}" destId="{8E6EF0A7-9D37-F143-B934-1062F2BD1BB8}" srcOrd="0" destOrd="0" presId="urn:microsoft.com/office/officeart/2005/8/layout/process2"/>
    <dgm:cxn modelId="{024BFC52-1B84-C54A-8315-A1FED2ACEA9D}" type="presOf" srcId="{C725EB90-7D6D-624F-BB6C-454205D07882}" destId="{06ABA543-87B7-1149-AE03-CE7AB948660B}" srcOrd="0" destOrd="0" presId="urn:microsoft.com/office/officeart/2005/8/layout/process2"/>
    <dgm:cxn modelId="{FD31E6DB-C0C4-0A4D-BBE3-EDC0BE56375B}" type="presOf" srcId="{01949101-C184-2741-8AB2-73F0ADAA5A29}" destId="{E1F446B3-B727-EA49-9EF8-8A50A4B3721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C74DA640-CCAC-F44C-9BF8-6BDF2A43ABCB}"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7879C330-B9E1-9C43-AA7A-D96DE31A3B47}" type="presOf" srcId="{BEEDF84A-A8ED-A449-AF31-ADD7F5ED8D9D}" destId="{6099F951-C4F0-284D-BCCC-3D4B5A58AF4E}" srcOrd="0" destOrd="0" presId="urn:microsoft.com/office/officeart/2005/8/layout/process2"/>
    <dgm:cxn modelId="{0DD43DDF-2BC7-FB4F-BC8F-D947AB7265E6}" type="presParOf" srcId="{8C5748C0-5B17-A049-97F2-D3797F152837}" destId="{6099F951-C4F0-284D-BCCC-3D4B5A58AF4E}" srcOrd="0" destOrd="0" presId="urn:microsoft.com/office/officeart/2005/8/layout/process2"/>
    <dgm:cxn modelId="{6542839A-40D8-5548-8248-2A46310305EA}" type="presParOf" srcId="{8C5748C0-5B17-A049-97F2-D3797F152837}" destId="{3C46C521-CB73-5D46-B9F9-1860E55C7FE9}" srcOrd="1" destOrd="0" presId="urn:microsoft.com/office/officeart/2005/8/layout/process2"/>
    <dgm:cxn modelId="{2A36E653-0062-704D-80E2-381E08B7CC1E}" type="presParOf" srcId="{3C46C521-CB73-5D46-B9F9-1860E55C7FE9}" destId="{FBDCCBA2-D8CE-1545-8DDE-FBF74A8CF195}" srcOrd="0" destOrd="0" presId="urn:microsoft.com/office/officeart/2005/8/layout/process2"/>
    <dgm:cxn modelId="{5F2D60A4-A170-2F4B-B0A9-CDDA9A445CBC}" type="presParOf" srcId="{8C5748C0-5B17-A049-97F2-D3797F152837}" destId="{8E6EF0A7-9D37-F143-B934-1062F2BD1BB8}" srcOrd="2" destOrd="0" presId="urn:microsoft.com/office/officeart/2005/8/layout/process2"/>
    <dgm:cxn modelId="{F801B3F0-5F1A-2C4F-9047-BA9DC1BB6988}" type="presParOf" srcId="{8C5748C0-5B17-A049-97F2-D3797F152837}" destId="{C77FD6D8-C804-834D-A8B5-BB1BCFB32ADE}" srcOrd="3" destOrd="0" presId="urn:microsoft.com/office/officeart/2005/8/layout/process2"/>
    <dgm:cxn modelId="{F8236542-523E-9640-8CB7-D8F13BAC08BE}" type="presParOf" srcId="{C77FD6D8-C804-834D-A8B5-BB1BCFB32ADE}" destId="{C6EAB93C-B913-684D-9806-A66C30610CD0}" srcOrd="0" destOrd="0" presId="urn:microsoft.com/office/officeart/2005/8/layout/process2"/>
    <dgm:cxn modelId="{984851BB-8135-2644-90CA-26D1E282643B}" type="presParOf" srcId="{8C5748C0-5B17-A049-97F2-D3797F152837}" destId="{E1F446B3-B727-EA49-9EF8-8A50A4B3721B}" srcOrd="4" destOrd="0" presId="urn:microsoft.com/office/officeart/2005/8/layout/process2"/>
    <dgm:cxn modelId="{2F5820DC-9F86-9247-B3C0-8FF5440202CB}" type="presParOf" srcId="{8C5748C0-5B17-A049-97F2-D3797F152837}" destId="{06ABA543-87B7-1149-AE03-CE7AB948660B}" srcOrd="5" destOrd="0" presId="urn:microsoft.com/office/officeart/2005/8/layout/process2"/>
    <dgm:cxn modelId="{4E4DDD53-13A1-3F4F-95D0-7D7A61B35E44}" type="presParOf" srcId="{06ABA543-87B7-1149-AE03-CE7AB948660B}" destId="{E15431FA-FA94-E341-9541-E57B1DBDA9AA}" srcOrd="0" destOrd="0" presId="urn:microsoft.com/office/officeart/2005/8/layout/process2"/>
    <dgm:cxn modelId="{B711C186-0798-534A-8EE3-D5247F3056A4}" type="presParOf" srcId="{8C5748C0-5B17-A049-97F2-D3797F152837}" destId="{D4F55BBC-0AA4-9048-B86F-661F429757BB}" srcOrd="6" destOrd="0" presId="urn:microsoft.com/office/officeart/2005/8/layout/process2"/>
    <dgm:cxn modelId="{E54BF6F3-B59D-484B-B240-A2BD03A6B088}" type="presParOf" srcId="{8C5748C0-5B17-A049-97F2-D3797F152837}" destId="{8101AA47-DDA9-A447-BE9D-4492B028B7B4}" srcOrd="7" destOrd="0" presId="urn:microsoft.com/office/officeart/2005/8/layout/process2"/>
    <dgm:cxn modelId="{05E8A4A9-C350-434A-B22C-1B3832E2AB32}" type="presParOf" srcId="{8101AA47-DDA9-A447-BE9D-4492B028B7B4}" destId="{8E843A19-0EC6-464F-90BE-A670AA2F0661}" srcOrd="0" destOrd="0" presId="urn:microsoft.com/office/officeart/2005/8/layout/process2"/>
    <dgm:cxn modelId="{BF1B0EC4-31AE-BC4E-B01C-0B89FFC50757}" type="presParOf" srcId="{8C5748C0-5B17-A049-97F2-D3797F152837}" destId="{428727D4-D257-D543-A8BE-83021F6A69D0}" srcOrd="8" destOrd="0" presId="urn:microsoft.com/office/officeart/2005/8/layout/process2"/>
    <dgm:cxn modelId="{7BC65397-5728-3746-BF9A-ADC9ABCBC1A1}" type="presParOf" srcId="{8C5748C0-5B17-A049-97F2-D3797F152837}" destId="{0C6A2323-73D2-ED46-9B8E-3D096940B29F}" srcOrd="9" destOrd="0" presId="urn:microsoft.com/office/officeart/2005/8/layout/process2"/>
    <dgm:cxn modelId="{6C727645-9DFE-E143-8B4C-D5BCC455308A}" type="presParOf" srcId="{0C6A2323-73D2-ED46-9B8E-3D096940B29F}" destId="{22F74620-1887-444C-92F3-7A5BBD55F31E}" srcOrd="0" destOrd="0" presId="urn:microsoft.com/office/officeart/2005/8/layout/process2"/>
    <dgm:cxn modelId="{DA753B1F-821B-3F46-9254-BE9297A4CA41}"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solidFill>
          <a:schemeClr val="accent1"/>
        </a:solidFill>
      </dgm:spPr>
      <dgm:t>
        <a:bodyPr/>
        <a:lstStyle/>
        <a:p>
          <a:r>
            <a:rPr lang="en-US" dirty="0" smtClean="0">
              <a:solidFill>
                <a:schemeClr val="bg1"/>
              </a:solidFill>
            </a:rPr>
            <a:t>Local Realignment</a:t>
          </a:r>
          <a:endParaRPr lang="en-US" dirty="0">
            <a:solidFill>
              <a:schemeClr val="bg1"/>
            </a:solidFill>
          </a:endParaRPr>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54DB2705-638C-5E4D-889D-57BA1620FC29}" type="presOf" srcId="{44C964F1-4F91-0C4C-AF2A-C2965D22D9B8}" destId="{C6EAB93C-B913-684D-9806-A66C30610CD0}" srcOrd="1" destOrd="0" presId="urn:microsoft.com/office/officeart/2005/8/layout/process2"/>
    <dgm:cxn modelId="{C9B437B8-4759-6E43-832C-C91FBACBDB8B}" type="presOf" srcId="{01949101-C184-2741-8AB2-73F0ADAA5A29}" destId="{E1F446B3-B727-EA49-9EF8-8A50A4B3721B}" srcOrd="0" destOrd="0" presId="urn:microsoft.com/office/officeart/2005/8/layout/process2"/>
    <dgm:cxn modelId="{7CE8263D-4CBD-314C-8BD5-88C9850F9A1B}" type="presOf" srcId="{B949C7BA-55DA-7C4A-9A70-2C84ACBCF86B}" destId="{22F74620-1887-444C-92F3-7A5BBD55F31E}" srcOrd="1" destOrd="0" presId="urn:microsoft.com/office/officeart/2005/8/layout/process2"/>
    <dgm:cxn modelId="{FC2CAD58-B854-8445-94C2-5DE585ABBD19}" type="presOf" srcId="{D7FA49FB-E95B-B24C-85C6-E5A2510CBFCC}" destId="{3C46C521-CB73-5D46-B9F9-1860E55C7FE9}"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F6C10460-34EA-3743-AA96-3812E2017688}" type="presOf" srcId="{3D0E4A71-3559-6F41-82EF-4399AAF3F665}" destId="{D4F55BBC-0AA4-9048-B86F-661F429757BB}" srcOrd="0" destOrd="0" presId="urn:microsoft.com/office/officeart/2005/8/layout/process2"/>
    <dgm:cxn modelId="{CD3EFCBD-9466-2443-8F63-7EF9D9AD1D0D}" type="presOf" srcId="{44C964F1-4F91-0C4C-AF2A-C2965D22D9B8}" destId="{C77FD6D8-C804-834D-A8B5-BB1BCFB32ADE}" srcOrd="0" destOrd="0" presId="urn:microsoft.com/office/officeart/2005/8/layout/process2"/>
    <dgm:cxn modelId="{10D96DE0-4683-2B43-840D-5AF60B66CE85}" type="presOf" srcId="{F46FD193-A56F-674B-A5EF-160928253438}" destId="{8101AA47-DDA9-A447-BE9D-4492B028B7B4}" srcOrd="0" destOrd="0" presId="urn:microsoft.com/office/officeart/2005/8/layout/process2"/>
    <dgm:cxn modelId="{C38B1D84-AE10-4E4C-991B-35FAF560D461}" type="presOf" srcId="{033269AF-3438-AD40-AE99-E85C4961387D}" destId="{8C5748C0-5B17-A049-97F2-D3797F152837}"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C6531D81-B480-E744-8EC3-18A8762B6DCA}" type="presOf" srcId="{F46FD193-A56F-674B-A5EF-160928253438}" destId="{8E843A19-0EC6-464F-90BE-A670AA2F0661}" srcOrd="1" destOrd="0" presId="urn:microsoft.com/office/officeart/2005/8/layout/process2"/>
    <dgm:cxn modelId="{C7FFD39E-4CB5-6C41-B381-29079878469E}" type="presOf" srcId="{438F6A36-A432-B943-B012-9C9B9FA5A885}" destId="{428727D4-D257-D543-A8BE-83021F6A69D0}" srcOrd="0" destOrd="0" presId="urn:microsoft.com/office/officeart/2005/8/layout/process2"/>
    <dgm:cxn modelId="{B2157C17-CF28-D441-B3E5-D96CB7038150}" type="presOf" srcId="{D7FA49FB-E95B-B24C-85C6-E5A2510CBFCC}" destId="{FBDCCBA2-D8CE-1545-8DDE-FBF74A8CF195}" srcOrd="1" destOrd="0" presId="urn:microsoft.com/office/officeart/2005/8/layout/process2"/>
    <dgm:cxn modelId="{A9CA12E1-1C4C-574D-B156-78E5D12C569D}" type="presOf" srcId="{BEEDF84A-A8ED-A449-AF31-ADD7F5ED8D9D}" destId="{6099F951-C4F0-284D-BCCC-3D4B5A58AF4E}" srcOrd="0" destOrd="0" presId="urn:microsoft.com/office/officeart/2005/8/layout/process2"/>
    <dgm:cxn modelId="{E0C5DBBB-527F-B748-B1B8-C4D6B90D3EA8}" type="presOf" srcId="{89BE4BF0-2EF5-5C4F-82E0-3D0A41CB0F5A}" destId="{8E6EF0A7-9D37-F143-B934-1062F2BD1BB8}" srcOrd="0" destOrd="0" presId="urn:microsoft.com/office/officeart/2005/8/layout/process2"/>
    <dgm:cxn modelId="{00205DDF-795B-994D-BDA0-8D108D4AE24B}" type="presOf" srcId="{B949C7BA-55DA-7C4A-9A70-2C84ACBCF86B}" destId="{0C6A2323-73D2-ED46-9B8E-3D096940B29F}" srcOrd="0" destOrd="0" presId="urn:microsoft.com/office/officeart/2005/8/layout/process2"/>
    <dgm:cxn modelId="{5D7ADE87-0976-B745-BDC4-2F79589C2904}" type="presOf" srcId="{C725EB90-7D6D-624F-BB6C-454205D07882}" destId="{06ABA543-87B7-1149-AE03-CE7AB948660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5B5D06B-7EEE-E748-9CAC-CA826130EA13}" srcId="{033269AF-3438-AD40-AE99-E85C4961387D}" destId="{BEEDF84A-A8ED-A449-AF31-ADD7F5ED8D9D}" srcOrd="0" destOrd="0" parTransId="{EAE6AB19-AC2D-B647-B843-C9CDA4D689B0}" sibTransId="{D7FA49FB-E95B-B24C-85C6-E5A2510CBFCC}"/>
    <dgm:cxn modelId="{45A41ACC-6C76-A04B-A506-820FA61EA765}" type="presOf" srcId="{C725EB90-7D6D-624F-BB6C-454205D07882}" destId="{E15431FA-FA94-E341-9541-E57B1DBDA9AA}" srcOrd="1" destOrd="0" presId="urn:microsoft.com/office/officeart/2005/8/layout/process2"/>
    <dgm:cxn modelId="{5A109430-91A9-2642-A8FC-D2C834731E29}" type="presOf" srcId="{C750ABA7-F2FF-5142-89A9-B64FCA13A5D6}" destId="{9DEC507A-7007-8F41-8278-087FC7AEC0FD}" srcOrd="0" destOrd="0" presId="urn:microsoft.com/office/officeart/2005/8/layout/process2"/>
    <dgm:cxn modelId="{3AA37027-9F29-A549-8BBC-A85B56CE3C85}" type="presParOf" srcId="{8C5748C0-5B17-A049-97F2-D3797F152837}" destId="{6099F951-C4F0-284D-BCCC-3D4B5A58AF4E}" srcOrd="0" destOrd="0" presId="urn:microsoft.com/office/officeart/2005/8/layout/process2"/>
    <dgm:cxn modelId="{8794765B-EAA9-6D4A-875A-36CE869FE126}" type="presParOf" srcId="{8C5748C0-5B17-A049-97F2-D3797F152837}" destId="{3C46C521-CB73-5D46-B9F9-1860E55C7FE9}" srcOrd="1" destOrd="0" presId="urn:microsoft.com/office/officeart/2005/8/layout/process2"/>
    <dgm:cxn modelId="{87E0102A-56BC-B54D-B9E3-43FAEC534E32}" type="presParOf" srcId="{3C46C521-CB73-5D46-B9F9-1860E55C7FE9}" destId="{FBDCCBA2-D8CE-1545-8DDE-FBF74A8CF195}" srcOrd="0" destOrd="0" presId="urn:microsoft.com/office/officeart/2005/8/layout/process2"/>
    <dgm:cxn modelId="{1CBF5EF4-2D89-9340-8574-A2F2D32C56CE}" type="presParOf" srcId="{8C5748C0-5B17-A049-97F2-D3797F152837}" destId="{8E6EF0A7-9D37-F143-B934-1062F2BD1BB8}" srcOrd="2" destOrd="0" presId="urn:microsoft.com/office/officeart/2005/8/layout/process2"/>
    <dgm:cxn modelId="{897068D9-8D1A-C54F-80D6-7C59A8D9882D}" type="presParOf" srcId="{8C5748C0-5B17-A049-97F2-D3797F152837}" destId="{C77FD6D8-C804-834D-A8B5-BB1BCFB32ADE}" srcOrd="3" destOrd="0" presId="urn:microsoft.com/office/officeart/2005/8/layout/process2"/>
    <dgm:cxn modelId="{8C3A15E8-9580-6D44-9903-2814395FBE11}" type="presParOf" srcId="{C77FD6D8-C804-834D-A8B5-BB1BCFB32ADE}" destId="{C6EAB93C-B913-684D-9806-A66C30610CD0}" srcOrd="0" destOrd="0" presId="urn:microsoft.com/office/officeart/2005/8/layout/process2"/>
    <dgm:cxn modelId="{9F3B4BFC-7EE1-B348-9298-7EF265BDD0B0}" type="presParOf" srcId="{8C5748C0-5B17-A049-97F2-D3797F152837}" destId="{E1F446B3-B727-EA49-9EF8-8A50A4B3721B}" srcOrd="4" destOrd="0" presId="urn:microsoft.com/office/officeart/2005/8/layout/process2"/>
    <dgm:cxn modelId="{EC82888A-039A-7E48-9A56-34276EF6D219}" type="presParOf" srcId="{8C5748C0-5B17-A049-97F2-D3797F152837}" destId="{06ABA543-87B7-1149-AE03-CE7AB948660B}" srcOrd="5" destOrd="0" presId="urn:microsoft.com/office/officeart/2005/8/layout/process2"/>
    <dgm:cxn modelId="{243D5EC1-BCF2-CC4E-9E51-1D80393B9075}" type="presParOf" srcId="{06ABA543-87B7-1149-AE03-CE7AB948660B}" destId="{E15431FA-FA94-E341-9541-E57B1DBDA9AA}" srcOrd="0" destOrd="0" presId="urn:microsoft.com/office/officeart/2005/8/layout/process2"/>
    <dgm:cxn modelId="{F1A8B1A2-C45C-6145-AFCD-F2BD22BDB185}" type="presParOf" srcId="{8C5748C0-5B17-A049-97F2-D3797F152837}" destId="{D4F55BBC-0AA4-9048-B86F-661F429757BB}" srcOrd="6" destOrd="0" presId="urn:microsoft.com/office/officeart/2005/8/layout/process2"/>
    <dgm:cxn modelId="{A22DA9E6-2586-D640-AD7F-0CC96F0C7F1F}" type="presParOf" srcId="{8C5748C0-5B17-A049-97F2-D3797F152837}" destId="{8101AA47-DDA9-A447-BE9D-4492B028B7B4}" srcOrd="7" destOrd="0" presId="urn:microsoft.com/office/officeart/2005/8/layout/process2"/>
    <dgm:cxn modelId="{D965C2DD-0BBF-E542-9536-E0FF0DA917E1}" type="presParOf" srcId="{8101AA47-DDA9-A447-BE9D-4492B028B7B4}" destId="{8E843A19-0EC6-464F-90BE-A670AA2F0661}" srcOrd="0" destOrd="0" presId="urn:microsoft.com/office/officeart/2005/8/layout/process2"/>
    <dgm:cxn modelId="{C8726216-98FA-7347-8386-37DAFA02FC24}" type="presParOf" srcId="{8C5748C0-5B17-A049-97F2-D3797F152837}" destId="{428727D4-D257-D543-A8BE-83021F6A69D0}" srcOrd="8" destOrd="0" presId="urn:microsoft.com/office/officeart/2005/8/layout/process2"/>
    <dgm:cxn modelId="{665F9409-9E86-8744-9B2F-F85930A2E454}" type="presParOf" srcId="{8C5748C0-5B17-A049-97F2-D3797F152837}" destId="{0C6A2323-73D2-ED46-9B8E-3D096940B29F}" srcOrd="9" destOrd="0" presId="urn:microsoft.com/office/officeart/2005/8/layout/process2"/>
    <dgm:cxn modelId="{1381BBE9-5214-8A4D-8860-65F6946F1F11}" type="presParOf" srcId="{0C6A2323-73D2-ED46-9B8E-3D096940B29F}" destId="{22F74620-1887-444C-92F3-7A5BBD55F31E}" srcOrd="0" destOrd="0" presId="urn:microsoft.com/office/officeart/2005/8/layout/process2"/>
    <dgm:cxn modelId="{D99F68DD-12A4-6541-8DB3-B4F52771F23D}"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solidFill>
          <a:schemeClr val="accent1"/>
        </a:solidFill>
      </dgm:spPr>
      <dgm:t>
        <a:bodyPr/>
        <a:lstStyle/>
        <a:p>
          <a:r>
            <a:rPr lang="en-US" dirty="0" smtClean="0">
              <a:solidFill>
                <a:schemeClr val="bg1"/>
              </a:solidFill>
            </a:rPr>
            <a:t>Duplicate removal</a:t>
          </a:r>
          <a:endParaRPr lang="en-US" dirty="0">
            <a:solidFill>
              <a:schemeClr val="bg1"/>
            </a:solidFill>
          </a:endParaRPr>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74946394-F2E4-574D-97B7-E8F9511D1239}" type="presOf" srcId="{44C964F1-4F91-0C4C-AF2A-C2965D22D9B8}" destId="{C6EAB93C-B913-684D-9806-A66C30610CD0}" srcOrd="1" destOrd="0" presId="urn:microsoft.com/office/officeart/2005/8/layout/process2"/>
    <dgm:cxn modelId="{A53521BB-0F15-A944-B54B-EFEEE8D6A06B}" type="presOf" srcId="{B949C7BA-55DA-7C4A-9A70-2C84ACBCF86B}" destId="{22F74620-1887-444C-92F3-7A5BBD55F31E}" srcOrd="1" destOrd="0" presId="urn:microsoft.com/office/officeart/2005/8/layout/process2"/>
    <dgm:cxn modelId="{5F9FA1E9-14B6-A146-BC96-472C5EB45B03}" type="presOf" srcId="{438F6A36-A432-B943-B012-9C9B9FA5A885}" destId="{428727D4-D257-D543-A8BE-83021F6A69D0}" srcOrd="0" destOrd="0" presId="urn:microsoft.com/office/officeart/2005/8/layout/process2"/>
    <dgm:cxn modelId="{D54C411F-2039-404C-AD1D-4278EE655D60}" type="presOf" srcId="{D7FA49FB-E95B-B24C-85C6-E5A2510CBFCC}" destId="{FBDCCBA2-D8CE-1545-8DDE-FBF74A8CF195}" srcOrd="1" destOrd="0" presId="urn:microsoft.com/office/officeart/2005/8/layout/process2"/>
    <dgm:cxn modelId="{4868EE54-DD07-394F-B86E-8719CC96CF7C}" type="presOf" srcId="{44C964F1-4F91-0C4C-AF2A-C2965D22D9B8}" destId="{C77FD6D8-C804-834D-A8B5-BB1BCFB32ADE}"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DD846E35-1E1E-6545-92FA-69F0617E35F1}" type="presOf" srcId="{F46FD193-A56F-674B-A5EF-160928253438}" destId="{8101AA47-DDA9-A447-BE9D-4492B028B7B4}" srcOrd="0" destOrd="0" presId="urn:microsoft.com/office/officeart/2005/8/layout/process2"/>
    <dgm:cxn modelId="{7FD007D3-C52A-DF44-B279-566A3D814306}" type="presOf" srcId="{C750ABA7-F2FF-5142-89A9-B64FCA13A5D6}" destId="{9DEC507A-7007-8F41-8278-087FC7AEC0FD}" srcOrd="0" destOrd="0" presId="urn:microsoft.com/office/officeart/2005/8/layout/process2"/>
    <dgm:cxn modelId="{4B03221C-4B09-1B47-9A47-4666CFADA430}" type="presOf" srcId="{C725EB90-7D6D-624F-BB6C-454205D07882}" destId="{06ABA543-87B7-1149-AE03-CE7AB948660B}" srcOrd="0"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8D4C95EF-4453-9945-9B17-AF8506C5CED2}" type="presOf" srcId="{B949C7BA-55DA-7C4A-9A70-2C84ACBCF86B}" destId="{0C6A2323-73D2-ED46-9B8E-3D096940B29F}"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6D0A119D-677B-3649-B06D-2C485F39BEF0}" type="presOf" srcId="{C725EB90-7D6D-624F-BB6C-454205D07882}" destId="{E15431FA-FA94-E341-9541-E57B1DBDA9AA}" srcOrd="1" destOrd="0" presId="urn:microsoft.com/office/officeart/2005/8/layout/process2"/>
    <dgm:cxn modelId="{324EE6B8-2A73-2445-BB8B-5FFE5EDC2AB6}" type="presOf" srcId="{3D0E4A71-3559-6F41-82EF-4399AAF3F665}" destId="{D4F55BBC-0AA4-9048-B86F-661F429757BB}" srcOrd="0" destOrd="0" presId="urn:microsoft.com/office/officeart/2005/8/layout/process2"/>
    <dgm:cxn modelId="{F2C1EDCB-D06E-A941-A298-E16D2BA40996}" type="presOf" srcId="{89BE4BF0-2EF5-5C4F-82E0-3D0A41CB0F5A}" destId="{8E6EF0A7-9D37-F143-B934-1062F2BD1BB8}" srcOrd="0" destOrd="0" presId="urn:microsoft.com/office/officeart/2005/8/layout/process2"/>
    <dgm:cxn modelId="{DEACA39B-CD80-CF4E-9316-FA89308F2B70}" type="presOf" srcId="{BEEDF84A-A8ED-A449-AF31-ADD7F5ED8D9D}" destId="{6099F951-C4F0-284D-BCCC-3D4B5A58AF4E}" srcOrd="0" destOrd="0" presId="urn:microsoft.com/office/officeart/2005/8/layout/process2"/>
    <dgm:cxn modelId="{22A3F25F-7457-3D40-8E6C-243BBBE04010}" type="presOf" srcId="{D7FA49FB-E95B-B24C-85C6-E5A2510CBFCC}" destId="{3C46C521-CB73-5D46-B9F9-1860E55C7FE9}" srcOrd="0" destOrd="0" presId="urn:microsoft.com/office/officeart/2005/8/layout/process2"/>
    <dgm:cxn modelId="{F1DD3394-D995-314C-A2DC-BD89A8B9D074}" type="presOf" srcId="{F46FD193-A56F-674B-A5EF-160928253438}" destId="{8E843A19-0EC6-464F-90BE-A670AA2F0661}" srcOrd="1" destOrd="0" presId="urn:microsoft.com/office/officeart/2005/8/layout/process2"/>
    <dgm:cxn modelId="{7BEF5DA3-B1E3-5341-8519-B21F5E123353}" type="presOf" srcId="{01949101-C184-2741-8AB2-73F0ADAA5A29}" destId="{E1F446B3-B727-EA49-9EF8-8A50A4B3721B}"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FD59F0FD-0DD3-9743-8CFB-34DBFCB7964E}" type="presOf" srcId="{033269AF-3438-AD40-AE99-E85C4961387D}" destId="{8C5748C0-5B17-A049-97F2-D3797F152837}"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C938E8FC-C637-5C48-AFCF-0E81CE38ABB9}" type="presParOf" srcId="{8C5748C0-5B17-A049-97F2-D3797F152837}" destId="{6099F951-C4F0-284D-BCCC-3D4B5A58AF4E}" srcOrd="0" destOrd="0" presId="urn:microsoft.com/office/officeart/2005/8/layout/process2"/>
    <dgm:cxn modelId="{34D62A60-DC01-8B45-B4BC-5336C7849235}" type="presParOf" srcId="{8C5748C0-5B17-A049-97F2-D3797F152837}" destId="{3C46C521-CB73-5D46-B9F9-1860E55C7FE9}" srcOrd="1" destOrd="0" presId="urn:microsoft.com/office/officeart/2005/8/layout/process2"/>
    <dgm:cxn modelId="{DD09A896-FC83-F440-8E8C-37D3C6617C3E}" type="presParOf" srcId="{3C46C521-CB73-5D46-B9F9-1860E55C7FE9}" destId="{FBDCCBA2-D8CE-1545-8DDE-FBF74A8CF195}" srcOrd="0" destOrd="0" presId="urn:microsoft.com/office/officeart/2005/8/layout/process2"/>
    <dgm:cxn modelId="{63953153-52AD-DA42-B089-B03D4A083AE6}" type="presParOf" srcId="{8C5748C0-5B17-A049-97F2-D3797F152837}" destId="{8E6EF0A7-9D37-F143-B934-1062F2BD1BB8}" srcOrd="2" destOrd="0" presId="urn:microsoft.com/office/officeart/2005/8/layout/process2"/>
    <dgm:cxn modelId="{4D9C6E28-3F84-BF4E-85DC-0856A1CA423A}" type="presParOf" srcId="{8C5748C0-5B17-A049-97F2-D3797F152837}" destId="{C77FD6D8-C804-834D-A8B5-BB1BCFB32ADE}" srcOrd="3" destOrd="0" presId="urn:microsoft.com/office/officeart/2005/8/layout/process2"/>
    <dgm:cxn modelId="{67B8C3CD-5A21-C045-8408-296EBC3888FF}" type="presParOf" srcId="{C77FD6D8-C804-834D-A8B5-BB1BCFB32ADE}" destId="{C6EAB93C-B913-684D-9806-A66C30610CD0}" srcOrd="0" destOrd="0" presId="urn:microsoft.com/office/officeart/2005/8/layout/process2"/>
    <dgm:cxn modelId="{B49A4A2E-1750-A243-B404-CAC266D219A4}" type="presParOf" srcId="{8C5748C0-5B17-A049-97F2-D3797F152837}" destId="{E1F446B3-B727-EA49-9EF8-8A50A4B3721B}" srcOrd="4" destOrd="0" presId="urn:microsoft.com/office/officeart/2005/8/layout/process2"/>
    <dgm:cxn modelId="{1EFA66B3-B32B-3F47-92F3-90652157AF78}" type="presParOf" srcId="{8C5748C0-5B17-A049-97F2-D3797F152837}" destId="{06ABA543-87B7-1149-AE03-CE7AB948660B}" srcOrd="5" destOrd="0" presId="urn:microsoft.com/office/officeart/2005/8/layout/process2"/>
    <dgm:cxn modelId="{F2C40EB0-FB15-B141-8DE0-7B45294E48AB}" type="presParOf" srcId="{06ABA543-87B7-1149-AE03-CE7AB948660B}" destId="{E15431FA-FA94-E341-9541-E57B1DBDA9AA}" srcOrd="0" destOrd="0" presId="urn:microsoft.com/office/officeart/2005/8/layout/process2"/>
    <dgm:cxn modelId="{6BC183F6-E245-C549-B257-D12699BAE51C}" type="presParOf" srcId="{8C5748C0-5B17-A049-97F2-D3797F152837}" destId="{D4F55BBC-0AA4-9048-B86F-661F429757BB}" srcOrd="6" destOrd="0" presId="urn:microsoft.com/office/officeart/2005/8/layout/process2"/>
    <dgm:cxn modelId="{4C035018-E693-FC49-98CC-CE491B76D96F}" type="presParOf" srcId="{8C5748C0-5B17-A049-97F2-D3797F152837}" destId="{8101AA47-DDA9-A447-BE9D-4492B028B7B4}" srcOrd="7" destOrd="0" presId="urn:microsoft.com/office/officeart/2005/8/layout/process2"/>
    <dgm:cxn modelId="{AA6B5659-AAA1-F34C-9124-81533915274A}" type="presParOf" srcId="{8101AA47-DDA9-A447-BE9D-4492B028B7B4}" destId="{8E843A19-0EC6-464F-90BE-A670AA2F0661}" srcOrd="0" destOrd="0" presId="urn:microsoft.com/office/officeart/2005/8/layout/process2"/>
    <dgm:cxn modelId="{17037467-03F8-0545-BB3E-F70EDC7F06E8}" type="presParOf" srcId="{8C5748C0-5B17-A049-97F2-D3797F152837}" destId="{428727D4-D257-D543-A8BE-83021F6A69D0}" srcOrd="8" destOrd="0" presId="urn:microsoft.com/office/officeart/2005/8/layout/process2"/>
    <dgm:cxn modelId="{5B1071A2-F887-3F48-8BEE-1F886A610C98}" type="presParOf" srcId="{8C5748C0-5B17-A049-97F2-D3797F152837}" destId="{0C6A2323-73D2-ED46-9B8E-3D096940B29F}" srcOrd="9" destOrd="0" presId="urn:microsoft.com/office/officeart/2005/8/layout/process2"/>
    <dgm:cxn modelId="{C22A9497-238A-6347-8436-BA976414B996}" type="presParOf" srcId="{0C6A2323-73D2-ED46-9B8E-3D096940B29F}" destId="{22F74620-1887-444C-92F3-7A5BBD55F31E}" srcOrd="0" destOrd="0" presId="urn:microsoft.com/office/officeart/2005/8/layout/process2"/>
    <dgm:cxn modelId="{A4ED2774-4033-0543-A4FA-8A116DDFC233}"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solidFill>
          <a:schemeClr val="accent1"/>
        </a:solidFill>
      </dgm:spPr>
      <dgm:t>
        <a:bodyPr/>
        <a:lstStyle/>
        <a:p>
          <a:r>
            <a:rPr lang="en-US" dirty="0" smtClean="0">
              <a:solidFill>
                <a:schemeClr val="bg1"/>
              </a:solidFill>
            </a:rPr>
            <a:t>BQSR</a:t>
          </a:r>
          <a:endParaRPr lang="en-US" dirty="0">
            <a:solidFill>
              <a:schemeClr val="bg1"/>
            </a:solidFill>
          </a:endParaRPr>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B057A38A-21D6-BC49-9344-F74693466C25}" type="presOf" srcId="{3D0E4A71-3559-6F41-82EF-4399AAF3F665}" destId="{D4F55BBC-0AA4-9048-B86F-661F429757BB}" srcOrd="0" destOrd="0" presId="urn:microsoft.com/office/officeart/2005/8/layout/process2"/>
    <dgm:cxn modelId="{69279DB6-E615-1D42-981F-8A3B059B2C87}" type="presOf" srcId="{033269AF-3438-AD40-AE99-E85C4961387D}" destId="{8C5748C0-5B17-A049-97F2-D3797F152837}" srcOrd="0" destOrd="0" presId="urn:microsoft.com/office/officeart/2005/8/layout/process2"/>
    <dgm:cxn modelId="{73B132D1-D9A5-DA49-BE05-0CB7116937A2}" type="presOf" srcId="{C750ABA7-F2FF-5142-89A9-B64FCA13A5D6}" destId="{9DEC507A-7007-8F41-8278-087FC7AEC0FD}" srcOrd="0" destOrd="0" presId="urn:microsoft.com/office/officeart/2005/8/layout/process2"/>
    <dgm:cxn modelId="{05CF69B8-BB34-9243-8724-A5AE26DFD7AB}" type="presOf" srcId="{89BE4BF0-2EF5-5C4F-82E0-3D0A41CB0F5A}" destId="{8E6EF0A7-9D37-F143-B934-1062F2BD1BB8}" srcOrd="0" destOrd="0" presId="urn:microsoft.com/office/officeart/2005/8/layout/process2"/>
    <dgm:cxn modelId="{188B65A4-E0DF-4949-A50A-57232EE5A054}" type="presOf" srcId="{B949C7BA-55DA-7C4A-9A70-2C84ACBCF86B}" destId="{22F74620-1887-444C-92F3-7A5BBD55F31E}" srcOrd="1" destOrd="0" presId="urn:microsoft.com/office/officeart/2005/8/layout/process2"/>
    <dgm:cxn modelId="{787DC896-71A5-0C41-A9D8-5EE114C75C0F}" type="presOf" srcId="{C725EB90-7D6D-624F-BB6C-454205D07882}" destId="{06ABA543-87B7-1149-AE03-CE7AB948660B}" srcOrd="0" destOrd="0" presId="urn:microsoft.com/office/officeart/2005/8/layout/process2"/>
    <dgm:cxn modelId="{2A4AF86F-9C95-C547-875F-4818F9237F3C}" type="presOf" srcId="{F46FD193-A56F-674B-A5EF-160928253438}" destId="{8101AA47-DDA9-A447-BE9D-4492B028B7B4}"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11850742-7AFC-654D-A3F3-2C271B8CD994}" srcId="{033269AF-3438-AD40-AE99-E85C4961387D}" destId="{01949101-C184-2741-8AB2-73F0ADAA5A29}" srcOrd="2" destOrd="0" parTransId="{78A767CC-1741-0843-965D-3CE4D9278F17}" sibTransId="{C725EB90-7D6D-624F-BB6C-454205D07882}"/>
    <dgm:cxn modelId="{A29D5331-54CD-F347-A499-FAA62B590704}" type="presOf" srcId="{438F6A36-A432-B943-B012-9C9B9FA5A885}" destId="{428727D4-D257-D543-A8BE-83021F6A69D0}" srcOrd="0" destOrd="0" presId="urn:microsoft.com/office/officeart/2005/8/layout/process2"/>
    <dgm:cxn modelId="{85B52976-9329-8C4B-B551-25628CA406BE}" type="presOf" srcId="{D7FA49FB-E95B-B24C-85C6-E5A2510CBFCC}" destId="{3C46C521-CB73-5D46-B9F9-1860E55C7FE9}" srcOrd="0" destOrd="0" presId="urn:microsoft.com/office/officeart/2005/8/layout/process2"/>
    <dgm:cxn modelId="{4E153D8D-921D-3943-B2D6-241D9132E241}" type="presOf" srcId="{44C964F1-4F91-0C4C-AF2A-C2965D22D9B8}" destId="{C6EAB93C-B913-684D-9806-A66C30610CD0}" srcOrd="1" destOrd="0" presId="urn:microsoft.com/office/officeart/2005/8/layout/process2"/>
    <dgm:cxn modelId="{D4F08E2E-59CF-764F-9834-7D283BC06BD3}" type="presOf" srcId="{D7FA49FB-E95B-B24C-85C6-E5A2510CBFCC}" destId="{FBDCCBA2-D8CE-1545-8DDE-FBF74A8CF195}" srcOrd="1" destOrd="0" presId="urn:microsoft.com/office/officeart/2005/8/layout/process2"/>
    <dgm:cxn modelId="{A69D65D7-E5DE-054F-8FAF-E1E1138783A9}" type="presOf" srcId="{F46FD193-A56F-674B-A5EF-160928253438}" destId="{8E843A19-0EC6-464F-90BE-A670AA2F0661}" srcOrd="1"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AA5EBA98-A769-4E44-8EC4-B3F1CD0B0381}" type="presOf" srcId="{44C964F1-4F91-0C4C-AF2A-C2965D22D9B8}" destId="{C77FD6D8-C804-834D-A8B5-BB1BCFB32ADE}" srcOrd="0" destOrd="0" presId="urn:microsoft.com/office/officeart/2005/8/layout/process2"/>
    <dgm:cxn modelId="{108DA7F4-DABC-6049-B2F9-7FBE5EE61226}" type="presOf" srcId="{01949101-C184-2741-8AB2-73F0ADAA5A29}" destId="{E1F446B3-B727-EA49-9EF8-8A50A4B3721B}" srcOrd="0" destOrd="0" presId="urn:microsoft.com/office/officeart/2005/8/layout/process2"/>
    <dgm:cxn modelId="{86558D61-091B-EC4A-A934-F173BEDEB022}" type="presOf" srcId="{B949C7BA-55DA-7C4A-9A70-2C84ACBCF86B}" destId="{0C6A2323-73D2-ED46-9B8E-3D096940B29F}" srcOrd="0" destOrd="0" presId="urn:microsoft.com/office/officeart/2005/8/layout/process2"/>
    <dgm:cxn modelId="{CBDAAEE4-D81A-F445-BFE1-8AD839F57981}" type="presOf" srcId="{C725EB90-7D6D-624F-BB6C-454205D07882}" destId="{E15431FA-FA94-E341-9541-E57B1DBDA9AA}" srcOrd="1"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EAC419D9-B904-0946-A926-5261096DAD6D}" type="presOf" srcId="{BEEDF84A-A8ED-A449-AF31-ADD7F5ED8D9D}" destId="{6099F951-C4F0-284D-BCCC-3D4B5A58AF4E}"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20AFB715-A9D9-0D41-BE41-8B4F3A0D180A}" type="presParOf" srcId="{8C5748C0-5B17-A049-97F2-D3797F152837}" destId="{6099F951-C4F0-284D-BCCC-3D4B5A58AF4E}" srcOrd="0" destOrd="0" presId="urn:microsoft.com/office/officeart/2005/8/layout/process2"/>
    <dgm:cxn modelId="{3752BAF5-99BB-FE41-86D3-ECBDE913F67F}" type="presParOf" srcId="{8C5748C0-5B17-A049-97F2-D3797F152837}" destId="{3C46C521-CB73-5D46-B9F9-1860E55C7FE9}" srcOrd="1" destOrd="0" presId="urn:microsoft.com/office/officeart/2005/8/layout/process2"/>
    <dgm:cxn modelId="{D8DAD7D1-5647-C041-B36B-5DB6CEDD1A35}" type="presParOf" srcId="{3C46C521-CB73-5D46-B9F9-1860E55C7FE9}" destId="{FBDCCBA2-D8CE-1545-8DDE-FBF74A8CF195}" srcOrd="0" destOrd="0" presId="urn:microsoft.com/office/officeart/2005/8/layout/process2"/>
    <dgm:cxn modelId="{819B6031-2B99-BD4F-A91D-96110A73ADA2}" type="presParOf" srcId="{8C5748C0-5B17-A049-97F2-D3797F152837}" destId="{8E6EF0A7-9D37-F143-B934-1062F2BD1BB8}" srcOrd="2" destOrd="0" presId="urn:microsoft.com/office/officeart/2005/8/layout/process2"/>
    <dgm:cxn modelId="{9DC6865D-1BAE-0143-82D6-DE2D19388ECC}" type="presParOf" srcId="{8C5748C0-5B17-A049-97F2-D3797F152837}" destId="{C77FD6D8-C804-834D-A8B5-BB1BCFB32ADE}" srcOrd="3" destOrd="0" presId="urn:microsoft.com/office/officeart/2005/8/layout/process2"/>
    <dgm:cxn modelId="{816A3EAD-314E-124C-9660-FDC8F0C2979F}" type="presParOf" srcId="{C77FD6D8-C804-834D-A8B5-BB1BCFB32ADE}" destId="{C6EAB93C-B913-684D-9806-A66C30610CD0}" srcOrd="0" destOrd="0" presId="urn:microsoft.com/office/officeart/2005/8/layout/process2"/>
    <dgm:cxn modelId="{A6CF8381-20C4-6C4E-9468-8B6E925E5CBE}" type="presParOf" srcId="{8C5748C0-5B17-A049-97F2-D3797F152837}" destId="{E1F446B3-B727-EA49-9EF8-8A50A4B3721B}" srcOrd="4" destOrd="0" presId="urn:microsoft.com/office/officeart/2005/8/layout/process2"/>
    <dgm:cxn modelId="{BAD02433-F4B8-3B47-B856-300383B7DE74}" type="presParOf" srcId="{8C5748C0-5B17-A049-97F2-D3797F152837}" destId="{06ABA543-87B7-1149-AE03-CE7AB948660B}" srcOrd="5" destOrd="0" presId="urn:microsoft.com/office/officeart/2005/8/layout/process2"/>
    <dgm:cxn modelId="{908F3465-CBCB-4941-9C2E-D241A4AE1C7B}" type="presParOf" srcId="{06ABA543-87B7-1149-AE03-CE7AB948660B}" destId="{E15431FA-FA94-E341-9541-E57B1DBDA9AA}" srcOrd="0" destOrd="0" presId="urn:microsoft.com/office/officeart/2005/8/layout/process2"/>
    <dgm:cxn modelId="{99897A18-9A02-1046-8888-46F37B11C366}" type="presParOf" srcId="{8C5748C0-5B17-A049-97F2-D3797F152837}" destId="{D4F55BBC-0AA4-9048-B86F-661F429757BB}" srcOrd="6" destOrd="0" presId="urn:microsoft.com/office/officeart/2005/8/layout/process2"/>
    <dgm:cxn modelId="{C21922E9-86BE-9F44-92C2-4CABABF1CE3C}" type="presParOf" srcId="{8C5748C0-5B17-A049-97F2-D3797F152837}" destId="{8101AA47-DDA9-A447-BE9D-4492B028B7B4}" srcOrd="7" destOrd="0" presId="urn:microsoft.com/office/officeart/2005/8/layout/process2"/>
    <dgm:cxn modelId="{F2DCA8B6-D04E-DF4C-A3BC-1F8DF2CD855F}" type="presParOf" srcId="{8101AA47-DDA9-A447-BE9D-4492B028B7B4}" destId="{8E843A19-0EC6-464F-90BE-A670AA2F0661}" srcOrd="0" destOrd="0" presId="urn:microsoft.com/office/officeart/2005/8/layout/process2"/>
    <dgm:cxn modelId="{2658058A-899F-0E4B-A6EA-16682A79C1AE}" type="presParOf" srcId="{8C5748C0-5B17-A049-97F2-D3797F152837}" destId="{428727D4-D257-D543-A8BE-83021F6A69D0}" srcOrd="8" destOrd="0" presId="urn:microsoft.com/office/officeart/2005/8/layout/process2"/>
    <dgm:cxn modelId="{177F55B4-D280-294D-B482-3D1C782CFAC4}" type="presParOf" srcId="{8C5748C0-5B17-A049-97F2-D3797F152837}" destId="{0C6A2323-73D2-ED46-9B8E-3D096940B29F}" srcOrd="9" destOrd="0" presId="urn:microsoft.com/office/officeart/2005/8/layout/process2"/>
    <dgm:cxn modelId="{B5E2EE5B-ED99-CA41-AD86-949A510707B3}" type="presParOf" srcId="{0C6A2323-73D2-ED46-9B8E-3D096940B29F}" destId="{22F74620-1887-444C-92F3-7A5BBD55F31E}" srcOrd="0" destOrd="0" presId="urn:microsoft.com/office/officeart/2005/8/layout/process2"/>
    <dgm:cxn modelId="{38B881F0-E8E3-114E-9BDF-3DED8273F8D9}"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solidFill>
          <a:schemeClr val="accent1"/>
        </a:solidFill>
      </dgm:spPr>
      <dgm:t>
        <a:bodyPr/>
        <a:lstStyle/>
        <a:p>
          <a:r>
            <a:rPr lang="en-US" dirty="0" smtClean="0">
              <a:solidFill>
                <a:schemeClr val="bg1"/>
              </a:solidFill>
            </a:rPr>
            <a:t>Variant calling</a:t>
          </a:r>
          <a:endParaRPr lang="en-US" dirty="0">
            <a:solidFill>
              <a:schemeClr val="bg1"/>
            </a:solidFill>
          </a:endParaRP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5F45673D-F638-FA41-92A3-B71D792462AC}" type="presOf" srcId="{B949C7BA-55DA-7C4A-9A70-2C84ACBCF86B}" destId="{22F74620-1887-444C-92F3-7A5BBD55F31E}" srcOrd="1" destOrd="0" presId="urn:microsoft.com/office/officeart/2005/8/layout/process2"/>
    <dgm:cxn modelId="{71760D37-968A-AC4A-9DB6-B93F84BF5624}" type="presOf" srcId="{01949101-C184-2741-8AB2-73F0ADAA5A29}" destId="{E1F446B3-B727-EA49-9EF8-8A50A4B3721B}" srcOrd="0" destOrd="0" presId="urn:microsoft.com/office/officeart/2005/8/layout/process2"/>
    <dgm:cxn modelId="{551919E2-3F37-C640-8F81-685BAF7E11C8}" type="presOf" srcId="{BEEDF84A-A8ED-A449-AF31-ADD7F5ED8D9D}" destId="{6099F951-C4F0-284D-BCCC-3D4B5A58AF4E}"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11850742-7AFC-654D-A3F3-2C271B8CD994}" srcId="{033269AF-3438-AD40-AE99-E85C4961387D}" destId="{01949101-C184-2741-8AB2-73F0ADAA5A29}" srcOrd="2" destOrd="0" parTransId="{78A767CC-1741-0843-965D-3CE4D9278F17}" sibTransId="{C725EB90-7D6D-624F-BB6C-454205D07882}"/>
    <dgm:cxn modelId="{E0F10613-9D47-CE40-9F7D-097283B8A522}" srcId="{033269AF-3438-AD40-AE99-E85C4961387D}" destId="{89BE4BF0-2EF5-5C4F-82E0-3D0A41CB0F5A}" srcOrd="1" destOrd="0" parTransId="{A6E1ABFD-2131-CE41-BC76-A80A3E42290C}" sibTransId="{44C964F1-4F91-0C4C-AF2A-C2965D22D9B8}"/>
    <dgm:cxn modelId="{252E79CB-AE66-3B45-BA28-804BF78E9B8F}" type="presOf" srcId="{C725EB90-7D6D-624F-BB6C-454205D07882}" destId="{06ABA543-87B7-1149-AE03-CE7AB948660B}" srcOrd="0" destOrd="0" presId="urn:microsoft.com/office/officeart/2005/8/layout/process2"/>
    <dgm:cxn modelId="{B2105EF8-F97B-564A-B991-5C5BC9E593D9}" type="presOf" srcId="{D7FA49FB-E95B-B24C-85C6-E5A2510CBFCC}" destId="{FBDCCBA2-D8CE-1545-8DDE-FBF74A8CF195}" srcOrd="1" destOrd="0" presId="urn:microsoft.com/office/officeart/2005/8/layout/process2"/>
    <dgm:cxn modelId="{591844B3-2EF8-D147-BF80-528C97AC0B97}" type="presOf" srcId="{89BE4BF0-2EF5-5C4F-82E0-3D0A41CB0F5A}" destId="{8E6EF0A7-9D37-F143-B934-1062F2BD1BB8}" srcOrd="0" destOrd="0" presId="urn:microsoft.com/office/officeart/2005/8/layout/process2"/>
    <dgm:cxn modelId="{E7843578-DFA8-904C-941F-9ABD02F4858D}" type="presOf" srcId="{D7FA49FB-E95B-B24C-85C6-E5A2510CBFCC}" destId="{3C46C521-CB73-5D46-B9F9-1860E55C7FE9}"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31545DEF-9768-604B-B3FC-FF8855AD41A2}" type="presOf" srcId="{44C964F1-4F91-0C4C-AF2A-C2965D22D9B8}" destId="{C77FD6D8-C804-834D-A8B5-BB1BCFB32ADE}" srcOrd="0" destOrd="0" presId="urn:microsoft.com/office/officeart/2005/8/layout/process2"/>
    <dgm:cxn modelId="{32B64EEE-BE41-7F41-83CF-57F146A6816F}" type="presOf" srcId="{3D0E4A71-3559-6F41-82EF-4399AAF3F665}" destId="{D4F55BBC-0AA4-9048-B86F-661F429757BB}" srcOrd="0" destOrd="0" presId="urn:microsoft.com/office/officeart/2005/8/layout/process2"/>
    <dgm:cxn modelId="{9CC90D31-A231-A741-968F-C95996E9E21E}" type="presOf" srcId="{44C964F1-4F91-0C4C-AF2A-C2965D22D9B8}" destId="{C6EAB93C-B913-684D-9806-A66C30610CD0}" srcOrd="1" destOrd="0" presId="urn:microsoft.com/office/officeart/2005/8/layout/process2"/>
    <dgm:cxn modelId="{06BFC34C-6413-0146-BA89-0C6FEAD300F9}" type="presOf" srcId="{B949C7BA-55DA-7C4A-9A70-2C84ACBCF86B}" destId="{0C6A2323-73D2-ED46-9B8E-3D096940B29F}" srcOrd="0" destOrd="0" presId="urn:microsoft.com/office/officeart/2005/8/layout/process2"/>
    <dgm:cxn modelId="{430793F8-48EA-0B4D-942E-FEBD01F25E54}" type="presOf" srcId="{F46FD193-A56F-674B-A5EF-160928253438}" destId="{8101AA47-DDA9-A447-BE9D-4492B028B7B4}" srcOrd="0" destOrd="0" presId="urn:microsoft.com/office/officeart/2005/8/layout/process2"/>
    <dgm:cxn modelId="{533E1DF4-FA3E-494C-A94F-FD2992A82969}" type="presOf" srcId="{C725EB90-7D6D-624F-BB6C-454205D07882}" destId="{E15431FA-FA94-E341-9541-E57B1DBDA9AA}" srcOrd="1" destOrd="0" presId="urn:microsoft.com/office/officeart/2005/8/layout/process2"/>
    <dgm:cxn modelId="{2882406D-A71C-9847-A912-5E43F3675C0B}" type="presOf" srcId="{438F6A36-A432-B943-B012-9C9B9FA5A885}" destId="{428727D4-D257-D543-A8BE-83021F6A69D0}" srcOrd="0" destOrd="0" presId="urn:microsoft.com/office/officeart/2005/8/layout/process2"/>
    <dgm:cxn modelId="{97D0B8DC-236A-8447-BCE6-E4B55E132CD5}" type="presOf" srcId="{C750ABA7-F2FF-5142-89A9-B64FCA13A5D6}" destId="{9DEC507A-7007-8F41-8278-087FC7AEC0FD}" srcOrd="0" destOrd="0" presId="urn:microsoft.com/office/officeart/2005/8/layout/process2"/>
    <dgm:cxn modelId="{9B7835B4-1AE5-A44A-B0BF-16E94C20FEBF}" type="presOf" srcId="{033269AF-3438-AD40-AE99-E85C4961387D}" destId="{8C5748C0-5B17-A049-97F2-D3797F152837}" srcOrd="0" destOrd="0" presId="urn:microsoft.com/office/officeart/2005/8/layout/process2"/>
    <dgm:cxn modelId="{8D4443A6-D761-EA4C-9C76-6A65851BAA3C}" type="presOf" srcId="{F46FD193-A56F-674B-A5EF-160928253438}" destId="{8E843A19-0EC6-464F-90BE-A670AA2F0661}" srcOrd="1"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F4A89C90-A473-6D46-9694-F083B3BCFD61}" type="presParOf" srcId="{8C5748C0-5B17-A049-97F2-D3797F152837}" destId="{6099F951-C4F0-284D-BCCC-3D4B5A58AF4E}" srcOrd="0" destOrd="0" presId="urn:microsoft.com/office/officeart/2005/8/layout/process2"/>
    <dgm:cxn modelId="{70F33FB0-0EEC-3144-8323-05AC7BB30F2F}" type="presParOf" srcId="{8C5748C0-5B17-A049-97F2-D3797F152837}" destId="{3C46C521-CB73-5D46-B9F9-1860E55C7FE9}" srcOrd="1" destOrd="0" presId="urn:microsoft.com/office/officeart/2005/8/layout/process2"/>
    <dgm:cxn modelId="{878DAB66-9484-1346-BB81-21B1B4A50549}" type="presParOf" srcId="{3C46C521-CB73-5D46-B9F9-1860E55C7FE9}" destId="{FBDCCBA2-D8CE-1545-8DDE-FBF74A8CF195}" srcOrd="0" destOrd="0" presId="urn:microsoft.com/office/officeart/2005/8/layout/process2"/>
    <dgm:cxn modelId="{C4636ADC-B793-BB4B-A948-F0303F06F9B4}" type="presParOf" srcId="{8C5748C0-5B17-A049-97F2-D3797F152837}" destId="{8E6EF0A7-9D37-F143-B934-1062F2BD1BB8}" srcOrd="2" destOrd="0" presId="urn:microsoft.com/office/officeart/2005/8/layout/process2"/>
    <dgm:cxn modelId="{9A7C25BC-89F1-5941-869B-BE90D2F46F7B}" type="presParOf" srcId="{8C5748C0-5B17-A049-97F2-D3797F152837}" destId="{C77FD6D8-C804-834D-A8B5-BB1BCFB32ADE}" srcOrd="3" destOrd="0" presId="urn:microsoft.com/office/officeart/2005/8/layout/process2"/>
    <dgm:cxn modelId="{3BC07390-E650-4B43-A025-D415DDC98A3A}" type="presParOf" srcId="{C77FD6D8-C804-834D-A8B5-BB1BCFB32ADE}" destId="{C6EAB93C-B913-684D-9806-A66C30610CD0}" srcOrd="0" destOrd="0" presId="urn:microsoft.com/office/officeart/2005/8/layout/process2"/>
    <dgm:cxn modelId="{52C5C762-6CE4-AC48-961A-6C2A667578EA}" type="presParOf" srcId="{8C5748C0-5B17-A049-97F2-D3797F152837}" destId="{E1F446B3-B727-EA49-9EF8-8A50A4B3721B}" srcOrd="4" destOrd="0" presId="urn:microsoft.com/office/officeart/2005/8/layout/process2"/>
    <dgm:cxn modelId="{7EAA4F80-3B7F-7C47-8826-E957B673F958}" type="presParOf" srcId="{8C5748C0-5B17-A049-97F2-D3797F152837}" destId="{06ABA543-87B7-1149-AE03-CE7AB948660B}" srcOrd="5" destOrd="0" presId="urn:microsoft.com/office/officeart/2005/8/layout/process2"/>
    <dgm:cxn modelId="{FB3E331A-0D02-494C-BC1F-CD5FCA6F381A}" type="presParOf" srcId="{06ABA543-87B7-1149-AE03-CE7AB948660B}" destId="{E15431FA-FA94-E341-9541-E57B1DBDA9AA}" srcOrd="0" destOrd="0" presId="urn:microsoft.com/office/officeart/2005/8/layout/process2"/>
    <dgm:cxn modelId="{58AAB749-4899-0C4C-ACEF-CE4E3A0CE820}" type="presParOf" srcId="{8C5748C0-5B17-A049-97F2-D3797F152837}" destId="{D4F55BBC-0AA4-9048-B86F-661F429757BB}" srcOrd="6" destOrd="0" presId="urn:microsoft.com/office/officeart/2005/8/layout/process2"/>
    <dgm:cxn modelId="{B5234A72-EAD6-4648-ADD1-30EBFCEE0592}" type="presParOf" srcId="{8C5748C0-5B17-A049-97F2-D3797F152837}" destId="{8101AA47-DDA9-A447-BE9D-4492B028B7B4}" srcOrd="7" destOrd="0" presId="urn:microsoft.com/office/officeart/2005/8/layout/process2"/>
    <dgm:cxn modelId="{A67CF246-DDD3-BE43-8AFF-916B3CA1AA31}" type="presParOf" srcId="{8101AA47-DDA9-A447-BE9D-4492B028B7B4}" destId="{8E843A19-0EC6-464F-90BE-A670AA2F0661}" srcOrd="0" destOrd="0" presId="urn:microsoft.com/office/officeart/2005/8/layout/process2"/>
    <dgm:cxn modelId="{AC386935-0822-9C4B-9034-8C30867EDCD9}" type="presParOf" srcId="{8C5748C0-5B17-A049-97F2-D3797F152837}" destId="{428727D4-D257-D543-A8BE-83021F6A69D0}" srcOrd="8" destOrd="0" presId="urn:microsoft.com/office/officeart/2005/8/layout/process2"/>
    <dgm:cxn modelId="{4E047305-3C55-FC4D-B57F-70226AB08D03}" type="presParOf" srcId="{8C5748C0-5B17-A049-97F2-D3797F152837}" destId="{0C6A2323-73D2-ED46-9B8E-3D096940B29F}" srcOrd="9" destOrd="0" presId="urn:microsoft.com/office/officeart/2005/8/layout/process2"/>
    <dgm:cxn modelId="{3F677776-7DD2-9C4E-A0A4-3765823FB4B2}" type="presParOf" srcId="{0C6A2323-73D2-ED46-9B8E-3D096940B29F}" destId="{22F74620-1887-444C-92F3-7A5BBD55F31E}" srcOrd="0" destOrd="0" presId="urn:microsoft.com/office/officeart/2005/8/layout/process2"/>
    <dgm:cxn modelId="{8D5CDAD4-D5C7-7F43-81BC-4EEC02072248}"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a:solidFill>
          <a:schemeClr val="accent1"/>
        </a:solidFill>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a:solidFill>
          <a:schemeClr val="accent1"/>
        </a:solidFill>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a:solidFill>
          <a:schemeClr val="accent1"/>
        </a:solidFill>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a:solidFill>
          <a:schemeClr val="accent1"/>
        </a:solidFill>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a:solidFill>
          <a:schemeClr val="accent1"/>
        </a:solidFill>
      </dgm:spPr>
      <dgm:t>
        <a:bodyPr/>
        <a:lstStyle/>
        <a:p>
          <a:r>
            <a:rPr lang="en-US" dirty="0" smtClean="0">
              <a:solidFill>
                <a:schemeClr val="tx1"/>
              </a:solidFill>
            </a:rPr>
            <a:t>Variant calling</a:t>
          </a:r>
          <a:endParaRPr lang="en-US" dirty="0">
            <a:solidFill>
              <a:schemeClr val="tx1"/>
            </a:solidFill>
          </a:endParaRPr>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a:solidFill>
          <a:schemeClr val="accent1"/>
        </a:solidFill>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dgm:presLayoutVars>
          <dgm:bulletEnabled val="1"/>
        </dgm:presLayoutVars>
      </dgm:prSet>
      <dgm:spPr/>
      <dgm:t>
        <a:bodyPr/>
        <a:lstStyle/>
        <a:p>
          <a:endParaRPr lang="en-US"/>
        </a:p>
      </dgm:t>
    </dgm:pt>
  </dgm:ptLst>
  <dgm:cxnLst>
    <dgm:cxn modelId="{C2EC5F08-2213-D34D-8D43-8EDC5D00C62E}" type="presOf" srcId="{44C964F1-4F91-0C4C-AF2A-C2965D22D9B8}" destId="{C6EAB93C-B913-684D-9806-A66C30610CD0}" srcOrd="1" destOrd="0" presId="urn:microsoft.com/office/officeart/2005/8/layout/process2"/>
    <dgm:cxn modelId="{E2220FF6-0787-794C-80C1-E13661DB7DA0}" type="presOf" srcId="{C750ABA7-F2FF-5142-89A9-B64FCA13A5D6}" destId="{9DEC507A-7007-8F41-8278-087FC7AEC0FD}" srcOrd="0" destOrd="0" presId="urn:microsoft.com/office/officeart/2005/8/layout/process2"/>
    <dgm:cxn modelId="{4B5002BB-EDAE-8F49-8682-9F7DA848B66A}" type="presOf" srcId="{C725EB90-7D6D-624F-BB6C-454205D07882}" destId="{06ABA543-87B7-1149-AE03-CE7AB948660B}" srcOrd="0" destOrd="0" presId="urn:microsoft.com/office/officeart/2005/8/layout/process2"/>
    <dgm:cxn modelId="{63D3EB52-EC8F-174D-932A-259AC8AA8003}" type="presOf" srcId="{D7FA49FB-E95B-B24C-85C6-E5A2510CBFCC}" destId="{3C46C521-CB73-5D46-B9F9-1860E55C7FE9}"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4941676E-1CC8-734E-80B7-004A407D9D9E}" srcId="{033269AF-3438-AD40-AE99-E85C4961387D}" destId="{438F6A36-A432-B943-B012-9C9B9FA5A885}" srcOrd="4" destOrd="0" parTransId="{1D533D93-C634-304E-8514-70CAF93F4945}" sibTransId="{B949C7BA-55DA-7C4A-9A70-2C84ACBCF86B}"/>
    <dgm:cxn modelId="{11850742-7AFC-654D-A3F3-2C271B8CD994}" srcId="{033269AF-3438-AD40-AE99-E85C4961387D}" destId="{01949101-C184-2741-8AB2-73F0ADAA5A29}" srcOrd="2" destOrd="0" parTransId="{78A767CC-1741-0843-965D-3CE4D9278F17}" sibTransId="{C725EB90-7D6D-624F-BB6C-454205D07882}"/>
    <dgm:cxn modelId="{E0F10613-9D47-CE40-9F7D-097283B8A522}" srcId="{033269AF-3438-AD40-AE99-E85C4961387D}" destId="{89BE4BF0-2EF5-5C4F-82E0-3D0A41CB0F5A}" srcOrd="1" destOrd="0" parTransId="{A6E1ABFD-2131-CE41-BC76-A80A3E42290C}" sibTransId="{44C964F1-4F91-0C4C-AF2A-C2965D22D9B8}"/>
    <dgm:cxn modelId="{E1D914DB-32DD-2847-A7CB-D0E89007118B}" type="presOf" srcId="{44C964F1-4F91-0C4C-AF2A-C2965D22D9B8}" destId="{C77FD6D8-C804-834D-A8B5-BB1BCFB32ADE}" srcOrd="0" destOrd="0" presId="urn:microsoft.com/office/officeart/2005/8/layout/process2"/>
    <dgm:cxn modelId="{8FB017A0-DF97-FA45-A6EE-6F8952C39CC3}" type="presOf" srcId="{01949101-C184-2741-8AB2-73F0ADAA5A29}" destId="{E1F446B3-B727-EA49-9EF8-8A50A4B3721B}" srcOrd="0" destOrd="0" presId="urn:microsoft.com/office/officeart/2005/8/layout/process2"/>
    <dgm:cxn modelId="{F7C4A902-87FC-7945-A400-4FD24BA58813}" srcId="{033269AF-3438-AD40-AE99-E85C4961387D}" destId="{C750ABA7-F2FF-5142-89A9-B64FCA13A5D6}" srcOrd="5" destOrd="0" parTransId="{8B115746-0C6D-4B4E-9780-219ACCD6727C}" sibTransId="{311B301A-5649-4A4C-AB3A-0D4716BB8DC6}"/>
    <dgm:cxn modelId="{446D23A9-BD54-A44A-AEED-F03888F44A5C}" type="presOf" srcId="{3D0E4A71-3559-6F41-82EF-4399AAF3F665}" destId="{D4F55BBC-0AA4-9048-B86F-661F429757BB}" srcOrd="0" destOrd="0" presId="urn:microsoft.com/office/officeart/2005/8/layout/process2"/>
    <dgm:cxn modelId="{6E8D0DD7-723B-4244-8D64-68BAA66E9D22}" type="presOf" srcId="{B949C7BA-55DA-7C4A-9A70-2C84ACBCF86B}" destId="{22F74620-1887-444C-92F3-7A5BBD55F31E}" srcOrd="1" destOrd="0" presId="urn:microsoft.com/office/officeart/2005/8/layout/process2"/>
    <dgm:cxn modelId="{6E6C32D1-7535-BC43-9AA0-0F71E9F2ED2F}" type="presOf" srcId="{B949C7BA-55DA-7C4A-9A70-2C84ACBCF86B}" destId="{0C6A2323-73D2-ED46-9B8E-3D096940B29F}" srcOrd="0" destOrd="0" presId="urn:microsoft.com/office/officeart/2005/8/layout/process2"/>
    <dgm:cxn modelId="{9EE23EF3-9430-E64E-876D-2D0E5B120F8B}" type="presOf" srcId="{438F6A36-A432-B943-B012-9C9B9FA5A885}" destId="{428727D4-D257-D543-A8BE-83021F6A69D0}" srcOrd="0" destOrd="0" presId="urn:microsoft.com/office/officeart/2005/8/layout/process2"/>
    <dgm:cxn modelId="{23CD4844-7C89-C14B-A77F-4DB3A5836038}" type="presOf" srcId="{F46FD193-A56F-674B-A5EF-160928253438}" destId="{8E843A19-0EC6-464F-90BE-A670AA2F0661}" srcOrd="1" destOrd="0" presId="urn:microsoft.com/office/officeart/2005/8/layout/process2"/>
    <dgm:cxn modelId="{4B6908B7-F969-644E-BE7C-621ADDF2277B}" type="presOf" srcId="{033269AF-3438-AD40-AE99-E85C4961387D}" destId="{8C5748C0-5B17-A049-97F2-D3797F152837}" srcOrd="0" destOrd="0" presId="urn:microsoft.com/office/officeart/2005/8/layout/process2"/>
    <dgm:cxn modelId="{5D6A51C2-4239-0C40-BB23-6FFC5A6354E7}" type="presOf" srcId="{D7FA49FB-E95B-B24C-85C6-E5A2510CBFCC}" destId="{FBDCCBA2-D8CE-1545-8DDE-FBF74A8CF195}" srcOrd="1" destOrd="0" presId="urn:microsoft.com/office/officeart/2005/8/layout/process2"/>
    <dgm:cxn modelId="{D55B30FF-A9A1-AF4C-B93E-FDB19B3EF33F}" type="presOf" srcId="{C725EB90-7D6D-624F-BB6C-454205D07882}" destId="{E15431FA-FA94-E341-9541-E57B1DBDA9AA}" srcOrd="1" destOrd="0" presId="urn:microsoft.com/office/officeart/2005/8/layout/process2"/>
    <dgm:cxn modelId="{097143ED-CE8F-784B-B796-4918C4270A48}" type="presOf" srcId="{89BE4BF0-2EF5-5C4F-82E0-3D0A41CB0F5A}" destId="{8E6EF0A7-9D37-F143-B934-1062F2BD1BB8}" srcOrd="0" destOrd="0" presId="urn:microsoft.com/office/officeart/2005/8/layout/process2"/>
    <dgm:cxn modelId="{38A34889-7786-AF41-B8F1-99F5530E657F}" type="presOf" srcId="{F46FD193-A56F-674B-A5EF-160928253438}" destId="{8101AA47-DDA9-A447-BE9D-4492B028B7B4}" srcOrd="0" destOrd="0" presId="urn:microsoft.com/office/officeart/2005/8/layout/process2"/>
    <dgm:cxn modelId="{AE446ECF-273B-254E-B170-C19DAD143ECE}" type="presOf" srcId="{BEEDF84A-A8ED-A449-AF31-ADD7F5ED8D9D}" destId="{6099F951-C4F0-284D-BCCC-3D4B5A58AF4E}" srcOrd="0" destOrd="0" presId="urn:microsoft.com/office/officeart/2005/8/layout/process2"/>
    <dgm:cxn modelId="{1EB96A22-7123-344A-8E1E-305250BE80FE}" srcId="{033269AF-3438-AD40-AE99-E85C4961387D}" destId="{3D0E4A71-3559-6F41-82EF-4399AAF3F665}" srcOrd="3" destOrd="0" parTransId="{CE2C5B43-01EB-9247-8F63-33401C75BA22}" sibTransId="{F46FD193-A56F-674B-A5EF-160928253438}"/>
    <dgm:cxn modelId="{12374487-96D9-254D-B566-795DB2039936}" type="presParOf" srcId="{8C5748C0-5B17-A049-97F2-D3797F152837}" destId="{6099F951-C4F0-284D-BCCC-3D4B5A58AF4E}" srcOrd="0" destOrd="0" presId="urn:microsoft.com/office/officeart/2005/8/layout/process2"/>
    <dgm:cxn modelId="{F40F91B9-C34B-B74A-B4BD-19F95639C8B4}" type="presParOf" srcId="{8C5748C0-5B17-A049-97F2-D3797F152837}" destId="{3C46C521-CB73-5D46-B9F9-1860E55C7FE9}" srcOrd="1" destOrd="0" presId="urn:microsoft.com/office/officeart/2005/8/layout/process2"/>
    <dgm:cxn modelId="{7FF0E342-4035-EB49-B44A-458A25D1A2BA}" type="presParOf" srcId="{3C46C521-CB73-5D46-B9F9-1860E55C7FE9}" destId="{FBDCCBA2-D8CE-1545-8DDE-FBF74A8CF195}" srcOrd="0" destOrd="0" presId="urn:microsoft.com/office/officeart/2005/8/layout/process2"/>
    <dgm:cxn modelId="{6621F183-0D4D-494D-8ECC-225A7FD1306F}" type="presParOf" srcId="{8C5748C0-5B17-A049-97F2-D3797F152837}" destId="{8E6EF0A7-9D37-F143-B934-1062F2BD1BB8}" srcOrd="2" destOrd="0" presId="urn:microsoft.com/office/officeart/2005/8/layout/process2"/>
    <dgm:cxn modelId="{5F3C9EC7-3507-6A42-BE29-748B7B82F736}" type="presParOf" srcId="{8C5748C0-5B17-A049-97F2-D3797F152837}" destId="{C77FD6D8-C804-834D-A8B5-BB1BCFB32ADE}" srcOrd="3" destOrd="0" presId="urn:microsoft.com/office/officeart/2005/8/layout/process2"/>
    <dgm:cxn modelId="{5CEBCCF2-2EFE-AD40-9F97-8E1662C7A265}" type="presParOf" srcId="{C77FD6D8-C804-834D-A8B5-BB1BCFB32ADE}" destId="{C6EAB93C-B913-684D-9806-A66C30610CD0}" srcOrd="0" destOrd="0" presId="urn:microsoft.com/office/officeart/2005/8/layout/process2"/>
    <dgm:cxn modelId="{62B0FC32-5F8A-BF49-B894-1C55D0F4BE9A}" type="presParOf" srcId="{8C5748C0-5B17-A049-97F2-D3797F152837}" destId="{E1F446B3-B727-EA49-9EF8-8A50A4B3721B}" srcOrd="4" destOrd="0" presId="urn:microsoft.com/office/officeart/2005/8/layout/process2"/>
    <dgm:cxn modelId="{2304686A-9077-FF4B-9204-245DFE134D97}" type="presParOf" srcId="{8C5748C0-5B17-A049-97F2-D3797F152837}" destId="{06ABA543-87B7-1149-AE03-CE7AB948660B}" srcOrd="5" destOrd="0" presId="urn:microsoft.com/office/officeart/2005/8/layout/process2"/>
    <dgm:cxn modelId="{05D43FAD-3009-6F40-B765-698741937BFC}" type="presParOf" srcId="{06ABA543-87B7-1149-AE03-CE7AB948660B}" destId="{E15431FA-FA94-E341-9541-E57B1DBDA9AA}" srcOrd="0" destOrd="0" presId="urn:microsoft.com/office/officeart/2005/8/layout/process2"/>
    <dgm:cxn modelId="{BA03F558-E989-274F-991B-C0DECB3D34D5}" type="presParOf" srcId="{8C5748C0-5B17-A049-97F2-D3797F152837}" destId="{D4F55BBC-0AA4-9048-B86F-661F429757BB}" srcOrd="6" destOrd="0" presId="urn:microsoft.com/office/officeart/2005/8/layout/process2"/>
    <dgm:cxn modelId="{08CE2D0D-8464-3D4C-ABFE-0C70A38AC400}" type="presParOf" srcId="{8C5748C0-5B17-A049-97F2-D3797F152837}" destId="{8101AA47-DDA9-A447-BE9D-4492B028B7B4}" srcOrd="7" destOrd="0" presId="urn:microsoft.com/office/officeart/2005/8/layout/process2"/>
    <dgm:cxn modelId="{F335BDE2-A48C-1745-AEED-24FB914F804C}" type="presParOf" srcId="{8101AA47-DDA9-A447-BE9D-4492B028B7B4}" destId="{8E843A19-0EC6-464F-90BE-A670AA2F0661}" srcOrd="0" destOrd="0" presId="urn:microsoft.com/office/officeart/2005/8/layout/process2"/>
    <dgm:cxn modelId="{59897EED-C2DF-304F-941E-B021FC78570A}" type="presParOf" srcId="{8C5748C0-5B17-A049-97F2-D3797F152837}" destId="{428727D4-D257-D543-A8BE-83021F6A69D0}" srcOrd="8" destOrd="0" presId="urn:microsoft.com/office/officeart/2005/8/layout/process2"/>
    <dgm:cxn modelId="{71DBFD80-6232-C648-817D-3604615BB8E3}" type="presParOf" srcId="{8C5748C0-5B17-A049-97F2-D3797F152837}" destId="{0C6A2323-73D2-ED46-9B8E-3D096940B29F}" srcOrd="9" destOrd="0" presId="urn:microsoft.com/office/officeart/2005/8/layout/process2"/>
    <dgm:cxn modelId="{D3941E56-4B47-8640-924F-0AA23DE843D4}" type="presParOf" srcId="{0C6A2323-73D2-ED46-9B8E-3D096940B29F}" destId="{22F74620-1887-444C-92F3-7A5BBD55F31E}" srcOrd="0" destOrd="0" presId="urn:microsoft.com/office/officeart/2005/8/layout/process2"/>
    <dgm:cxn modelId="{D742954F-9A95-1C4C-915C-6168E18EEBFB}"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9.xml><?xml version="1.0" encoding="utf-8"?>
<dgm:dataModel xmlns:dgm="http://schemas.openxmlformats.org/drawingml/2006/diagram" xmlns:a="http://schemas.openxmlformats.org/drawingml/2006/main">
  <dgm:ptLst>
    <dgm:pt modelId="{033269AF-3438-AD40-AE99-E85C4961387D}" type="doc">
      <dgm:prSet loTypeId="urn:microsoft.com/office/officeart/2005/8/layout/process2" loCatId="" qsTypeId="urn:microsoft.com/office/officeart/2005/8/quickstyle/simple1" qsCatId="simple" csTypeId="urn:microsoft.com/office/officeart/2005/8/colors/accent1_1" csCatId="accent1" phldr="1"/>
      <dgm:spPr/>
      <dgm:t>
        <a:bodyPr/>
        <a:lstStyle/>
        <a:p>
          <a:endParaRPr lang="en-US"/>
        </a:p>
      </dgm:t>
    </dgm:pt>
    <dgm:pt modelId="{BEEDF84A-A8ED-A449-AF31-ADD7F5ED8D9D}">
      <dgm:prSet phldrT="[Text]"/>
      <dgm:spPr/>
      <dgm:t>
        <a:bodyPr/>
        <a:lstStyle/>
        <a:p>
          <a:r>
            <a:rPr lang="en-US" dirty="0" smtClean="0"/>
            <a:t>QC and trimming</a:t>
          </a:r>
          <a:endParaRPr lang="en-US" dirty="0"/>
        </a:p>
      </dgm:t>
    </dgm:pt>
    <dgm:pt modelId="{EAE6AB19-AC2D-B647-B843-C9CDA4D689B0}" type="parTrans" cxnId="{A5B5D06B-7EEE-E748-9CAC-CA826130EA13}">
      <dgm:prSet/>
      <dgm:spPr/>
      <dgm:t>
        <a:bodyPr/>
        <a:lstStyle/>
        <a:p>
          <a:endParaRPr lang="en-US"/>
        </a:p>
      </dgm:t>
    </dgm:pt>
    <dgm:pt modelId="{D7FA49FB-E95B-B24C-85C6-E5A2510CBFCC}" type="sibTrans" cxnId="{A5B5D06B-7EEE-E748-9CAC-CA826130EA13}">
      <dgm:prSet/>
      <dgm:spPr/>
      <dgm:t>
        <a:bodyPr/>
        <a:lstStyle/>
        <a:p>
          <a:endParaRPr lang="en-US"/>
        </a:p>
      </dgm:t>
    </dgm:pt>
    <dgm:pt modelId="{89BE4BF0-2EF5-5C4F-82E0-3D0A41CB0F5A}">
      <dgm:prSet phldrT="[Text]"/>
      <dgm:spPr/>
      <dgm:t>
        <a:bodyPr/>
        <a:lstStyle/>
        <a:p>
          <a:r>
            <a:rPr lang="en-US" dirty="0" smtClean="0"/>
            <a:t>Alignment</a:t>
          </a:r>
          <a:endParaRPr lang="en-US" dirty="0"/>
        </a:p>
      </dgm:t>
    </dgm:pt>
    <dgm:pt modelId="{A6E1ABFD-2131-CE41-BC76-A80A3E42290C}" type="parTrans" cxnId="{E0F10613-9D47-CE40-9F7D-097283B8A522}">
      <dgm:prSet/>
      <dgm:spPr/>
      <dgm:t>
        <a:bodyPr/>
        <a:lstStyle/>
        <a:p>
          <a:endParaRPr lang="en-US"/>
        </a:p>
      </dgm:t>
    </dgm:pt>
    <dgm:pt modelId="{44C964F1-4F91-0C4C-AF2A-C2965D22D9B8}" type="sibTrans" cxnId="{E0F10613-9D47-CE40-9F7D-097283B8A522}">
      <dgm:prSet/>
      <dgm:spPr/>
      <dgm:t>
        <a:bodyPr/>
        <a:lstStyle/>
        <a:p>
          <a:endParaRPr lang="en-US"/>
        </a:p>
      </dgm:t>
    </dgm:pt>
    <dgm:pt modelId="{01949101-C184-2741-8AB2-73F0ADAA5A29}">
      <dgm:prSet phldrT="[Text]"/>
      <dgm:spPr/>
      <dgm:t>
        <a:bodyPr/>
        <a:lstStyle/>
        <a:p>
          <a:r>
            <a:rPr lang="en-US" dirty="0" smtClean="0"/>
            <a:t>Local Realignment</a:t>
          </a:r>
          <a:endParaRPr lang="en-US" dirty="0"/>
        </a:p>
      </dgm:t>
    </dgm:pt>
    <dgm:pt modelId="{78A767CC-1741-0843-965D-3CE4D9278F17}" type="parTrans" cxnId="{11850742-7AFC-654D-A3F3-2C271B8CD994}">
      <dgm:prSet/>
      <dgm:spPr/>
      <dgm:t>
        <a:bodyPr/>
        <a:lstStyle/>
        <a:p>
          <a:endParaRPr lang="en-US"/>
        </a:p>
      </dgm:t>
    </dgm:pt>
    <dgm:pt modelId="{C725EB90-7D6D-624F-BB6C-454205D07882}" type="sibTrans" cxnId="{11850742-7AFC-654D-A3F3-2C271B8CD994}">
      <dgm:prSet/>
      <dgm:spPr/>
      <dgm:t>
        <a:bodyPr/>
        <a:lstStyle/>
        <a:p>
          <a:endParaRPr lang="en-US"/>
        </a:p>
      </dgm:t>
    </dgm:pt>
    <dgm:pt modelId="{3D0E4A71-3559-6F41-82EF-4399AAF3F665}">
      <dgm:prSet phldrT="[Text]"/>
      <dgm:spPr/>
      <dgm:t>
        <a:bodyPr/>
        <a:lstStyle/>
        <a:p>
          <a:r>
            <a:rPr lang="en-US" dirty="0" smtClean="0"/>
            <a:t>Duplicate removal</a:t>
          </a:r>
          <a:endParaRPr lang="en-US" dirty="0"/>
        </a:p>
      </dgm:t>
    </dgm:pt>
    <dgm:pt modelId="{CE2C5B43-01EB-9247-8F63-33401C75BA22}" type="parTrans" cxnId="{1EB96A22-7123-344A-8E1E-305250BE80FE}">
      <dgm:prSet/>
      <dgm:spPr/>
      <dgm:t>
        <a:bodyPr/>
        <a:lstStyle/>
        <a:p>
          <a:endParaRPr lang="en-US"/>
        </a:p>
      </dgm:t>
    </dgm:pt>
    <dgm:pt modelId="{F46FD193-A56F-674B-A5EF-160928253438}" type="sibTrans" cxnId="{1EB96A22-7123-344A-8E1E-305250BE80FE}">
      <dgm:prSet/>
      <dgm:spPr/>
      <dgm:t>
        <a:bodyPr/>
        <a:lstStyle/>
        <a:p>
          <a:endParaRPr lang="en-US"/>
        </a:p>
      </dgm:t>
    </dgm:pt>
    <dgm:pt modelId="{C750ABA7-F2FF-5142-89A9-B64FCA13A5D6}">
      <dgm:prSet phldrT="[Text]"/>
      <dgm:spPr/>
      <dgm:t>
        <a:bodyPr/>
        <a:lstStyle/>
        <a:p>
          <a:r>
            <a:rPr lang="en-US" dirty="0" smtClean="0"/>
            <a:t>Variant calling</a:t>
          </a:r>
          <a:endParaRPr lang="en-US" dirty="0"/>
        </a:p>
      </dgm:t>
    </dgm:pt>
    <dgm:pt modelId="{8B115746-0C6D-4B4E-9780-219ACCD6727C}" type="parTrans" cxnId="{F7C4A902-87FC-7945-A400-4FD24BA58813}">
      <dgm:prSet/>
      <dgm:spPr/>
      <dgm:t>
        <a:bodyPr/>
        <a:lstStyle/>
        <a:p>
          <a:endParaRPr lang="en-US"/>
        </a:p>
      </dgm:t>
    </dgm:pt>
    <dgm:pt modelId="{311B301A-5649-4A4C-AB3A-0D4716BB8DC6}" type="sibTrans" cxnId="{F7C4A902-87FC-7945-A400-4FD24BA58813}">
      <dgm:prSet/>
      <dgm:spPr/>
      <dgm:t>
        <a:bodyPr/>
        <a:lstStyle/>
        <a:p>
          <a:endParaRPr lang="en-US"/>
        </a:p>
      </dgm:t>
    </dgm:pt>
    <dgm:pt modelId="{438F6A36-A432-B943-B012-9C9B9FA5A885}">
      <dgm:prSet phldrT="[Text]"/>
      <dgm:spPr/>
      <dgm:t>
        <a:bodyPr/>
        <a:lstStyle/>
        <a:p>
          <a:r>
            <a:rPr lang="en-US" dirty="0" smtClean="0"/>
            <a:t>BQSR</a:t>
          </a:r>
          <a:endParaRPr lang="en-US" dirty="0"/>
        </a:p>
      </dgm:t>
    </dgm:pt>
    <dgm:pt modelId="{1D533D93-C634-304E-8514-70CAF93F4945}" type="parTrans" cxnId="{4941676E-1CC8-734E-80B7-004A407D9D9E}">
      <dgm:prSet/>
      <dgm:spPr/>
      <dgm:t>
        <a:bodyPr/>
        <a:lstStyle/>
        <a:p>
          <a:endParaRPr lang="en-US"/>
        </a:p>
      </dgm:t>
    </dgm:pt>
    <dgm:pt modelId="{B949C7BA-55DA-7C4A-9A70-2C84ACBCF86B}" type="sibTrans" cxnId="{4941676E-1CC8-734E-80B7-004A407D9D9E}">
      <dgm:prSet/>
      <dgm:spPr/>
      <dgm:t>
        <a:bodyPr/>
        <a:lstStyle/>
        <a:p>
          <a:endParaRPr lang="en-US"/>
        </a:p>
      </dgm:t>
    </dgm:pt>
    <dgm:pt modelId="{8C5748C0-5B17-A049-97F2-D3797F152837}" type="pres">
      <dgm:prSet presAssocID="{033269AF-3438-AD40-AE99-E85C4961387D}" presName="linearFlow" presStyleCnt="0">
        <dgm:presLayoutVars>
          <dgm:resizeHandles val="exact"/>
        </dgm:presLayoutVars>
      </dgm:prSet>
      <dgm:spPr/>
      <dgm:t>
        <a:bodyPr/>
        <a:lstStyle/>
        <a:p>
          <a:endParaRPr lang="en-US"/>
        </a:p>
      </dgm:t>
    </dgm:pt>
    <dgm:pt modelId="{6099F951-C4F0-284D-BCCC-3D4B5A58AF4E}" type="pres">
      <dgm:prSet presAssocID="{BEEDF84A-A8ED-A449-AF31-ADD7F5ED8D9D}" presName="node" presStyleLbl="node1" presStyleIdx="0" presStyleCnt="6" custLinFactNeighborX="-2287" custLinFactNeighborY="675">
        <dgm:presLayoutVars>
          <dgm:bulletEnabled val="1"/>
        </dgm:presLayoutVars>
      </dgm:prSet>
      <dgm:spPr/>
      <dgm:t>
        <a:bodyPr/>
        <a:lstStyle/>
        <a:p>
          <a:endParaRPr lang="en-US"/>
        </a:p>
      </dgm:t>
    </dgm:pt>
    <dgm:pt modelId="{3C46C521-CB73-5D46-B9F9-1860E55C7FE9}" type="pres">
      <dgm:prSet presAssocID="{D7FA49FB-E95B-B24C-85C6-E5A2510CBFCC}" presName="sibTrans" presStyleLbl="sibTrans2D1" presStyleIdx="0" presStyleCnt="5"/>
      <dgm:spPr/>
      <dgm:t>
        <a:bodyPr/>
        <a:lstStyle/>
        <a:p>
          <a:endParaRPr lang="en-US"/>
        </a:p>
      </dgm:t>
    </dgm:pt>
    <dgm:pt modelId="{FBDCCBA2-D8CE-1545-8DDE-FBF74A8CF195}" type="pres">
      <dgm:prSet presAssocID="{D7FA49FB-E95B-B24C-85C6-E5A2510CBFCC}" presName="connectorText" presStyleLbl="sibTrans2D1" presStyleIdx="0" presStyleCnt="5"/>
      <dgm:spPr/>
      <dgm:t>
        <a:bodyPr/>
        <a:lstStyle/>
        <a:p>
          <a:endParaRPr lang="en-US"/>
        </a:p>
      </dgm:t>
    </dgm:pt>
    <dgm:pt modelId="{8E6EF0A7-9D37-F143-B934-1062F2BD1BB8}" type="pres">
      <dgm:prSet presAssocID="{89BE4BF0-2EF5-5C4F-82E0-3D0A41CB0F5A}" presName="node" presStyleLbl="node1" presStyleIdx="1" presStyleCnt="6" custLinFactNeighborX="-2287" custLinFactNeighborY="675">
        <dgm:presLayoutVars>
          <dgm:bulletEnabled val="1"/>
        </dgm:presLayoutVars>
      </dgm:prSet>
      <dgm:spPr/>
      <dgm:t>
        <a:bodyPr/>
        <a:lstStyle/>
        <a:p>
          <a:endParaRPr lang="en-US"/>
        </a:p>
      </dgm:t>
    </dgm:pt>
    <dgm:pt modelId="{C77FD6D8-C804-834D-A8B5-BB1BCFB32ADE}" type="pres">
      <dgm:prSet presAssocID="{44C964F1-4F91-0C4C-AF2A-C2965D22D9B8}" presName="sibTrans" presStyleLbl="sibTrans2D1" presStyleIdx="1" presStyleCnt="5"/>
      <dgm:spPr/>
      <dgm:t>
        <a:bodyPr/>
        <a:lstStyle/>
        <a:p>
          <a:endParaRPr lang="en-US"/>
        </a:p>
      </dgm:t>
    </dgm:pt>
    <dgm:pt modelId="{C6EAB93C-B913-684D-9806-A66C30610CD0}" type="pres">
      <dgm:prSet presAssocID="{44C964F1-4F91-0C4C-AF2A-C2965D22D9B8}" presName="connectorText" presStyleLbl="sibTrans2D1" presStyleIdx="1" presStyleCnt="5"/>
      <dgm:spPr/>
      <dgm:t>
        <a:bodyPr/>
        <a:lstStyle/>
        <a:p>
          <a:endParaRPr lang="en-US"/>
        </a:p>
      </dgm:t>
    </dgm:pt>
    <dgm:pt modelId="{E1F446B3-B727-EA49-9EF8-8A50A4B3721B}" type="pres">
      <dgm:prSet presAssocID="{01949101-C184-2741-8AB2-73F0ADAA5A29}" presName="node" presStyleLbl="node1" presStyleIdx="2" presStyleCnt="6" custLinFactNeighborX="-2287" custLinFactNeighborY="675">
        <dgm:presLayoutVars>
          <dgm:bulletEnabled val="1"/>
        </dgm:presLayoutVars>
      </dgm:prSet>
      <dgm:spPr/>
      <dgm:t>
        <a:bodyPr/>
        <a:lstStyle/>
        <a:p>
          <a:endParaRPr lang="en-US"/>
        </a:p>
      </dgm:t>
    </dgm:pt>
    <dgm:pt modelId="{06ABA543-87B7-1149-AE03-CE7AB948660B}" type="pres">
      <dgm:prSet presAssocID="{C725EB90-7D6D-624F-BB6C-454205D07882}" presName="sibTrans" presStyleLbl="sibTrans2D1" presStyleIdx="2" presStyleCnt="5"/>
      <dgm:spPr/>
      <dgm:t>
        <a:bodyPr/>
        <a:lstStyle/>
        <a:p>
          <a:endParaRPr lang="en-US"/>
        </a:p>
      </dgm:t>
    </dgm:pt>
    <dgm:pt modelId="{E15431FA-FA94-E341-9541-E57B1DBDA9AA}" type="pres">
      <dgm:prSet presAssocID="{C725EB90-7D6D-624F-BB6C-454205D07882}" presName="connectorText" presStyleLbl="sibTrans2D1" presStyleIdx="2" presStyleCnt="5"/>
      <dgm:spPr/>
      <dgm:t>
        <a:bodyPr/>
        <a:lstStyle/>
        <a:p>
          <a:endParaRPr lang="en-US"/>
        </a:p>
      </dgm:t>
    </dgm:pt>
    <dgm:pt modelId="{D4F55BBC-0AA4-9048-B86F-661F429757BB}" type="pres">
      <dgm:prSet presAssocID="{3D0E4A71-3559-6F41-82EF-4399AAF3F665}" presName="node" presStyleLbl="node1" presStyleIdx="3" presStyleCnt="6" custLinFactNeighborX="-2287" custLinFactNeighborY="675">
        <dgm:presLayoutVars>
          <dgm:bulletEnabled val="1"/>
        </dgm:presLayoutVars>
      </dgm:prSet>
      <dgm:spPr/>
      <dgm:t>
        <a:bodyPr/>
        <a:lstStyle/>
        <a:p>
          <a:endParaRPr lang="en-US"/>
        </a:p>
      </dgm:t>
    </dgm:pt>
    <dgm:pt modelId="{8101AA47-DDA9-A447-BE9D-4492B028B7B4}" type="pres">
      <dgm:prSet presAssocID="{F46FD193-A56F-674B-A5EF-160928253438}" presName="sibTrans" presStyleLbl="sibTrans2D1" presStyleIdx="3" presStyleCnt="5"/>
      <dgm:spPr/>
      <dgm:t>
        <a:bodyPr/>
        <a:lstStyle/>
        <a:p>
          <a:endParaRPr lang="en-US"/>
        </a:p>
      </dgm:t>
    </dgm:pt>
    <dgm:pt modelId="{8E843A19-0EC6-464F-90BE-A670AA2F0661}" type="pres">
      <dgm:prSet presAssocID="{F46FD193-A56F-674B-A5EF-160928253438}" presName="connectorText" presStyleLbl="sibTrans2D1" presStyleIdx="3" presStyleCnt="5"/>
      <dgm:spPr/>
      <dgm:t>
        <a:bodyPr/>
        <a:lstStyle/>
        <a:p>
          <a:endParaRPr lang="en-US"/>
        </a:p>
      </dgm:t>
    </dgm:pt>
    <dgm:pt modelId="{428727D4-D257-D543-A8BE-83021F6A69D0}" type="pres">
      <dgm:prSet presAssocID="{438F6A36-A432-B943-B012-9C9B9FA5A885}" presName="node" presStyleLbl="node1" presStyleIdx="4" presStyleCnt="6" custLinFactNeighborX="-2287" custLinFactNeighborY="675">
        <dgm:presLayoutVars>
          <dgm:bulletEnabled val="1"/>
        </dgm:presLayoutVars>
      </dgm:prSet>
      <dgm:spPr/>
      <dgm:t>
        <a:bodyPr/>
        <a:lstStyle/>
        <a:p>
          <a:endParaRPr lang="en-US"/>
        </a:p>
      </dgm:t>
    </dgm:pt>
    <dgm:pt modelId="{0C6A2323-73D2-ED46-9B8E-3D096940B29F}" type="pres">
      <dgm:prSet presAssocID="{B949C7BA-55DA-7C4A-9A70-2C84ACBCF86B}" presName="sibTrans" presStyleLbl="sibTrans2D1" presStyleIdx="4" presStyleCnt="5"/>
      <dgm:spPr/>
      <dgm:t>
        <a:bodyPr/>
        <a:lstStyle/>
        <a:p>
          <a:endParaRPr lang="en-US"/>
        </a:p>
      </dgm:t>
    </dgm:pt>
    <dgm:pt modelId="{22F74620-1887-444C-92F3-7A5BBD55F31E}" type="pres">
      <dgm:prSet presAssocID="{B949C7BA-55DA-7C4A-9A70-2C84ACBCF86B}" presName="connectorText" presStyleLbl="sibTrans2D1" presStyleIdx="4" presStyleCnt="5"/>
      <dgm:spPr/>
      <dgm:t>
        <a:bodyPr/>
        <a:lstStyle/>
        <a:p>
          <a:endParaRPr lang="en-US"/>
        </a:p>
      </dgm:t>
    </dgm:pt>
    <dgm:pt modelId="{9DEC507A-7007-8F41-8278-087FC7AEC0FD}" type="pres">
      <dgm:prSet presAssocID="{C750ABA7-F2FF-5142-89A9-B64FCA13A5D6}" presName="node" presStyleLbl="node1" presStyleIdx="5" presStyleCnt="6" custLinFactNeighborX="-2287" custLinFactNeighborY="675">
        <dgm:presLayoutVars>
          <dgm:bulletEnabled val="1"/>
        </dgm:presLayoutVars>
      </dgm:prSet>
      <dgm:spPr/>
      <dgm:t>
        <a:bodyPr/>
        <a:lstStyle/>
        <a:p>
          <a:endParaRPr lang="en-US"/>
        </a:p>
      </dgm:t>
    </dgm:pt>
  </dgm:ptLst>
  <dgm:cxnLst>
    <dgm:cxn modelId="{308B5C0E-6578-6F48-BDB0-736B57BDE794}" type="presOf" srcId="{C725EB90-7D6D-624F-BB6C-454205D07882}" destId="{06ABA543-87B7-1149-AE03-CE7AB948660B}" srcOrd="0" destOrd="0" presId="urn:microsoft.com/office/officeart/2005/8/layout/process2"/>
    <dgm:cxn modelId="{4941676E-1CC8-734E-80B7-004A407D9D9E}" srcId="{033269AF-3438-AD40-AE99-E85C4961387D}" destId="{438F6A36-A432-B943-B012-9C9B9FA5A885}" srcOrd="4" destOrd="0" parTransId="{1D533D93-C634-304E-8514-70CAF93F4945}" sibTransId="{B949C7BA-55DA-7C4A-9A70-2C84ACBCF86B}"/>
    <dgm:cxn modelId="{B57CEFEC-66DD-D94F-A087-57DC397DFBE3}" type="presOf" srcId="{44C964F1-4F91-0C4C-AF2A-C2965D22D9B8}" destId="{C6EAB93C-B913-684D-9806-A66C30610CD0}" srcOrd="1" destOrd="0" presId="urn:microsoft.com/office/officeart/2005/8/layout/process2"/>
    <dgm:cxn modelId="{B2513D20-544C-954B-8B33-42FAA5E8CC81}" type="presOf" srcId="{01949101-C184-2741-8AB2-73F0ADAA5A29}" destId="{E1F446B3-B727-EA49-9EF8-8A50A4B3721B}" srcOrd="0" destOrd="0" presId="urn:microsoft.com/office/officeart/2005/8/layout/process2"/>
    <dgm:cxn modelId="{76F03568-93A0-2842-8661-D6495E78CD7D}" type="presOf" srcId="{F46FD193-A56F-674B-A5EF-160928253438}" destId="{8E843A19-0EC6-464F-90BE-A670AA2F0661}" srcOrd="1" destOrd="0" presId="urn:microsoft.com/office/officeart/2005/8/layout/process2"/>
    <dgm:cxn modelId="{51A2CF2B-2C8D-A74F-B5DB-EE0D55DAD3D7}" type="presOf" srcId="{D7FA49FB-E95B-B24C-85C6-E5A2510CBFCC}" destId="{FBDCCBA2-D8CE-1545-8DDE-FBF74A8CF195}" srcOrd="1" destOrd="0" presId="urn:microsoft.com/office/officeart/2005/8/layout/process2"/>
    <dgm:cxn modelId="{11850742-7AFC-654D-A3F3-2C271B8CD994}" srcId="{033269AF-3438-AD40-AE99-E85C4961387D}" destId="{01949101-C184-2741-8AB2-73F0ADAA5A29}" srcOrd="2" destOrd="0" parTransId="{78A767CC-1741-0843-965D-3CE4D9278F17}" sibTransId="{C725EB90-7D6D-624F-BB6C-454205D07882}"/>
    <dgm:cxn modelId="{F7C4A902-87FC-7945-A400-4FD24BA58813}" srcId="{033269AF-3438-AD40-AE99-E85C4961387D}" destId="{C750ABA7-F2FF-5142-89A9-B64FCA13A5D6}" srcOrd="5" destOrd="0" parTransId="{8B115746-0C6D-4B4E-9780-219ACCD6727C}" sibTransId="{311B301A-5649-4A4C-AB3A-0D4716BB8DC6}"/>
    <dgm:cxn modelId="{1EB96A22-7123-344A-8E1E-305250BE80FE}" srcId="{033269AF-3438-AD40-AE99-E85C4961387D}" destId="{3D0E4A71-3559-6F41-82EF-4399AAF3F665}" srcOrd="3" destOrd="0" parTransId="{CE2C5B43-01EB-9247-8F63-33401C75BA22}" sibTransId="{F46FD193-A56F-674B-A5EF-160928253438}"/>
    <dgm:cxn modelId="{AB272BCA-C083-074A-ADBD-EF411E0FF1E9}" type="presOf" srcId="{3D0E4A71-3559-6F41-82EF-4399AAF3F665}" destId="{D4F55BBC-0AA4-9048-B86F-661F429757BB}" srcOrd="0" destOrd="0" presId="urn:microsoft.com/office/officeart/2005/8/layout/process2"/>
    <dgm:cxn modelId="{95686638-76B4-2F49-B470-9C1730F9F2A5}" type="presOf" srcId="{89BE4BF0-2EF5-5C4F-82E0-3D0A41CB0F5A}" destId="{8E6EF0A7-9D37-F143-B934-1062F2BD1BB8}" srcOrd="0" destOrd="0" presId="urn:microsoft.com/office/officeart/2005/8/layout/process2"/>
    <dgm:cxn modelId="{F51DF3A0-E397-6F48-A7CA-C2AC7F450E23}" type="presOf" srcId="{033269AF-3438-AD40-AE99-E85C4961387D}" destId="{8C5748C0-5B17-A049-97F2-D3797F152837}" srcOrd="0" destOrd="0" presId="urn:microsoft.com/office/officeart/2005/8/layout/process2"/>
    <dgm:cxn modelId="{3BD522E5-570F-DE48-876D-A8437E4DBD10}" type="presOf" srcId="{D7FA49FB-E95B-B24C-85C6-E5A2510CBFCC}" destId="{3C46C521-CB73-5D46-B9F9-1860E55C7FE9}" srcOrd="0" destOrd="0" presId="urn:microsoft.com/office/officeart/2005/8/layout/process2"/>
    <dgm:cxn modelId="{9B090F0D-7299-A54B-96BC-9C406514D80C}" type="presOf" srcId="{B949C7BA-55DA-7C4A-9A70-2C84ACBCF86B}" destId="{22F74620-1887-444C-92F3-7A5BBD55F31E}" srcOrd="1" destOrd="0" presId="urn:microsoft.com/office/officeart/2005/8/layout/process2"/>
    <dgm:cxn modelId="{29828612-40CA-404C-83D2-20F0D540F3EE}" type="presOf" srcId="{438F6A36-A432-B943-B012-9C9B9FA5A885}" destId="{428727D4-D257-D543-A8BE-83021F6A69D0}" srcOrd="0" destOrd="0" presId="urn:microsoft.com/office/officeart/2005/8/layout/process2"/>
    <dgm:cxn modelId="{3B287CA3-BF23-A042-82A3-377E74C8B8C6}" type="presOf" srcId="{BEEDF84A-A8ED-A449-AF31-ADD7F5ED8D9D}" destId="{6099F951-C4F0-284D-BCCC-3D4B5A58AF4E}" srcOrd="0" destOrd="0" presId="urn:microsoft.com/office/officeart/2005/8/layout/process2"/>
    <dgm:cxn modelId="{B92AA021-F78C-3643-AF9C-E0A63CF1E42C}" type="presOf" srcId="{C725EB90-7D6D-624F-BB6C-454205D07882}" destId="{E15431FA-FA94-E341-9541-E57B1DBDA9AA}" srcOrd="1" destOrd="0" presId="urn:microsoft.com/office/officeart/2005/8/layout/process2"/>
    <dgm:cxn modelId="{0061F1D8-3885-2441-BE0A-2DB8E6E14485}" type="presOf" srcId="{C750ABA7-F2FF-5142-89A9-B64FCA13A5D6}" destId="{9DEC507A-7007-8F41-8278-087FC7AEC0FD}" srcOrd="0" destOrd="0" presId="urn:microsoft.com/office/officeart/2005/8/layout/process2"/>
    <dgm:cxn modelId="{DF916AF9-39C6-F849-9478-4DFB1A783750}" type="presOf" srcId="{F46FD193-A56F-674B-A5EF-160928253438}" destId="{8101AA47-DDA9-A447-BE9D-4492B028B7B4}" srcOrd="0" destOrd="0" presId="urn:microsoft.com/office/officeart/2005/8/layout/process2"/>
    <dgm:cxn modelId="{CABB9328-A7CA-8041-B460-20E23A935853}" type="presOf" srcId="{44C964F1-4F91-0C4C-AF2A-C2965D22D9B8}" destId="{C77FD6D8-C804-834D-A8B5-BB1BCFB32ADE}" srcOrd="0" destOrd="0" presId="urn:microsoft.com/office/officeart/2005/8/layout/process2"/>
    <dgm:cxn modelId="{E0F10613-9D47-CE40-9F7D-097283B8A522}" srcId="{033269AF-3438-AD40-AE99-E85C4961387D}" destId="{89BE4BF0-2EF5-5C4F-82E0-3D0A41CB0F5A}" srcOrd="1" destOrd="0" parTransId="{A6E1ABFD-2131-CE41-BC76-A80A3E42290C}" sibTransId="{44C964F1-4F91-0C4C-AF2A-C2965D22D9B8}"/>
    <dgm:cxn modelId="{35F06F9C-D92F-4142-92E0-95B5CBCF2576}" type="presOf" srcId="{B949C7BA-55DA-7C4A-9A70-2C84ACBCF86B}" destId="{0C6A2323-73D2-ED46-9B8E-3D096940B29F}" srcOrd="0" destOrd="0" presId="urn:microsoft.com/office/officeart/2005/8/layout/process2"/>
    <dgm:cxn modelId="{A5B5D06B-7EEE-E748-9CAC-CA826130EA13}" srcId="{033269AF-3438-AD40-AE99-E85C4961387D}" destId="{BEEDF84A-A8ED-A449-AF31-ADD7F5ED8D9D}" srcOrd="0" destOrd="0" parTransId="{EAE6AB19-AC2D-B647-B843-C9CDA4D689B0}" sibTransId="{D7FA49FB-E95B-B24C-85C6-E5A2510CBFCC}"/>
    <dgm:cxn modelId="{5128B29D-73E5-A144-BDC3-C30DC1A7A222}" type="presParOf" srcId="{8C5748C0-5B17-A049-97F2-D3797F152837}" destId="{6099F951-C4F0-284D-BCCC-3D4B5A58AF4E}" srcOrd="0" destOrd="0" presId="urn:microsoft.com/office/officeart/2005/8/layout/process2"/>
    <dgm:cxn modelId="{1A3ECB63-72C8-3B46-81CF-25D1AD68F4BC}" type="presParOf" srcId="{8C5748C0-5B17-A049-97F2-D3797F152837}" destId="{3C46C521-CB73-5D46-B9F9-1860E55C7FE9}" srcOrd="1" destOrd="0" presId="urn:microsoft.com/office/officeart/2005/8/layout/process2"/>
    <dgm:cxn modelId="{B9C5465C-DDE2-9E4C-8491-AED9E59E109D}" type="presParOf" srcId="{3C46C521-CB73-5D46-B9F9-1860E55C7FE9}" destId="{FBDCCBA2-D8CE-1545-8DDE-FBF74A8CF195}" srcOrd="0" destOrd="0" presId="urn:microsoft.com/office/officeart/2005/8/layout/process2"/>
    <dgm:cxn modelId="{D5FEF45E-11B9-FC49-8C49-A2BE392F4A2D}" type="presParOf" srcId="{8C5748C0-5B17-A049-97F2-D3797F152837}" destId="{8E6EF0A7-9D37-F143-B934-1062F2BD1BB8}" srcOrd="2" destOrd="0" presId="urn:microsoft.com/office/officeart/2005/8/layout/process2"/>
    <dgm:cxn modelId="{38F89608-395A-D44D-9E98-F0E52FFBEAC7}" type="presParOf" srcId="{8C5748C0-5B17-A049-97F2-D3797F152837}" destId="{C77FD6D8-C804-834D-A8B5-BB1BCFB32ADE}" srcOrd="3" destOrd="0" presId="urn:microsoft.com/office/officeart/2005/8/layout/process2"/>
    <dgm:cxn modelId="{AEDFCF0A-F93C-7A49-9F0D-017F84DD9D7D}" type="presParOf" srcId="{C77FD6D8-C804-834D-A8B5-BB1BCFB32ADE}" destId="{C6EAB93C-B913-684D-9806-A66C30610CD0}" srcOrd="0" destOrd="0" presId="urn:microsoft.com/office/officeart/2005/8/layout/process2"/>
    <dgm:cxn modelId="{CA8322B8-5809-824E-B35D-6DF08AA219DE}" type="presParOf" srcId="{8C5748C0-5B17-A049-97F2-D3797F152837}" destId="{E1F446B3-B727-EA49-9EF8-8A50A4B3721B}" srcOrd="4" destOrd="0" presId="urn:microsoft.com/office/officeart/2005/8/layout/process2"/>
    <dgm:cxn modelId="{46373F56-68DA-224A-BBC0-D4F2DA7E8FD5}" type="presParOf" srcId="{8C5748C0-5B17-A049-97F2-D3797F152837}" destId="{06ABA543-87B7-1149-AE03-CE7AB948660B}" srcOrd="5" destOrd="0" presId="urn:microsoft.com/office/officeart/2005/8/layout/process2"/>
    <dgm:cxn modelId="{ED2DBFCC-0BFD-7947-ADB2-A28634CA35A3}" type="presParOf" srcId="{06ABA543-87B7-1149-AE03-CE7AB948660B}" destId="{E15431FA-FA94-E341-9541-E57B1DBDA9AA}" srcOrd="0" destOrd="0" presId="urn:microsoft.com/office/officeart/2005/8/layout/process2"/>
    <dgm:cxn modelId="{95BBB1B3-2405-C347-A639-C55B5FAE4A0A}" type="presParOf" srcId="{8C5748C0-5B17-A049-97F2-D3797F152837}" destId="{D4F55BBC-0AA4-9048-B86F-661F429757BB}" srcOrd="6" destOrd="0" presId="urn:microsoft.com/office/officeart/2005/8/layout/process2"/>
    <dgm:cxn modelId="{6563E1F8-0A9E-9B43-BD4C-0724C013B711}" type="presParOf" srcId="{8C5748C0-5B17-A049-97F2-D3797F152837}" destId="{8101AA47-DDA9-A447-BE9D-4492B028B7B4}" srcOrd="7" destOrd="0" presId="urn:microsoft.com/office/officeart/2005/8/layout/process2"/>
    <dgm:cxn modelId="{7A5108BE-EE10-E247-85EB-772A37097B82}" type="presParOf" srcId="{8101AA47-DDA9-A447-BE9D-4492B028B7B4}" destId="{8E843A19-0EC6-464F-90BE-A670AA2F0661}" srcOrd="0" destOrd="0" presId="urn:microsoft.com/office/officeart/2005/8/layout/process2"/>
    <dgm:cxn modelId="{728011FF-A061-9B49-8354-40B1554CA219}" type="presParOf" srcId="{8C5748C0-5B17-A049-97F2-D3797F152837}" destId="{428727D4-D257-D543-A8BE-83021F6A69D0}" srcOrd="8" destOrd="0" presId="urn:microsoft.com/office/officeart/2005/8/layout/process2"/>
    <dgm:cxn modelId="{C4A0A0DC-B594-6145-8D6C-E9B45FA42341}" type="presParOf" srcId="{8C5748C0-5B17-A049-97F2-D3797F152837}" destId="{0C6A2323-73D2-ED46-9B8E-3D096940B29F}" srcOrd="9" destOrd="0" presId="urn:microsoft.com/office/officeart/2005/8/layout/process2"/>
    <dgm:cxn modelId="{CF2C5EDE-49E8-E848-9DDB-EFCAF4271583}" type="presParOf" srcId="{0C6A2323-73D2-ED46-9B8E-3D096940B29F}" destId="{22F74620-1887-444C-92F3-7A5BBD55F31E}" srcOrd="0" destOrd="0" presId="urn:microsoft.com/office/officeart/2005/8/layout/process2"/>
    <dgm:cxn modelId="{9FE22320-8C5C-8C46-829E-DACBA33819D0}" type="presParOf" srcId="{8C5748C0-5B17-A049-97F2-D3797F152837}" destId="{9DEC507A-7007-8F41-8278-087FC7AEC0F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rgbClr val="89AE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30312" y="4001"/>
          <a:ext cx="2269188"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Sample.trimmed.fastq</a:t>
          </a:r>
          <a:endParaRPr lang="en-US" sz="1500" kern="1200" dirty="0"/>
        </a:p>
      </dsp:txBody>
      <dsp:txXfrm>
        <a:off x="1247674" y="21363"/>
        <a:ext cx="2234464" cy="558043"/>
      </dsp:txXfrm>
    </dsp:sp>
    <dsp:sp modelId="{3C46C521-CB73-5D46-B9F9-1860E55C7FE9}">
      <dsp:nvSpPr>
        <dsp:cNvPr id="0" name=""/>
        <dsp:cNvSpPr/>
      </dsp:nvSpPr>
      <dsp:spPr>
        <a:xfrm rot="5400000">
          <a:off x="2253763"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883" y="633816"/>
        <a:ext cx="160047" cy="155601"/>
      </dsp:txXfrm>
    </dsp:sp>
    <dsp:sp modelId="{8E6EF0A7-9D37-F143-B934-1062F2BD1BB8}">
      <dsp:nvSpPr>
        <dsp:cNvPr id="0" name=""/>
        <dsp:cNvSpPr/>
      </dsp:nvSpPr>
      <dsp:spPr>
        <a:xfrm>
          <a:off x="1230312" y="893152"/>
          <a:ext cx="2269188"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Sample.bam</a:t>
          </a:r>
          <a:endParaRPr lang="en-US" sz="1500" kern="1200" dirty="0"/>
        </a:p>
      </dsp:txBody>
      <dsp:txXfrm>
        <a:off x="1247674" y="910514"/>
        <a:ext cx="2234464" cy="558043"/>
      </dsp:txXfrm>
    </dsp:sp>
    <dsp:sp modelId="{C77FD6D8-C804-834D-A8B5-BB1BCFB32ADE}">
      <dsp:nvSpPr>
        <dsp:cNvPr id="0" name=""/>
        <dsp:cNvSpPr/>
      </dsp:nvSpPr>
      <dsp:spPr>
        <a:xfrm rot="5400000">
          <a:off x="2253763"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883" y="1522968"/>
        <a:ext cx="160047" cy="155601"/>
      </dsp:txXfrm>
    </dsp:sp>
    <dsp:sp modelId="{E1F446B3-B727-EA49-9EF8-8A50A4B3721B}">
      <dsp:nvSpPr>
        <dsp:cNvPr id="0" name=""/>
        <dsp:cNvSpPr/>
      </dsp:nvSpPr>
      <dsp:spPr>
        <a:xfrm>
          <a:off x="1230312" y="1782304"/>
          <a:ext cx="2269188"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Sample.realigned.bam</a:t>
          </a:r>
          <a:endParaRPr lang="en-US" sz="1500" kern="1200" dirty="0"/>
        </a:p>
      </dsp:txBody>
      <dsp:txXfrm>
        <a:off x="1247674" y="1799666"/>
        <a:ext cx="2234464" cy="558043"/>
      </dsp:txXfrm>
    </dsp:sp>
    <dsp:sp modelId="{06ABA543-87B7-1149-AE03-CE7AB948660B}">
      <dsp:nvSpPr>
        <dsp:cNvPr id="0" name=""/>
        <dsp:cNvSpPr/>
      </dsp:nvSpPr>
      <dsp:spPr>
        <a:xfrm rot="5400000">
          <a:off x="2253763"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883" y="2412119"/>
        <a:ext cx="160047" cy="155601"/>
      </dsp:txXfrm>
    </dsp:sp>
    <dsp:sp modelId="{D4F55BBC-0AA4-9048-B86F-661F429757BB}">
      <dsp:nvSpPr>
        <dsp:cNvPr id="0" name=""/>
        <dsp:cNvSpPr/>
      </dsp:nvSpPr>
      <dsp:spPr>
        <a:xfrm>
          <a:off x="1230312" y="2671455"/>
          <a:ext cx="2269188"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Sample.dedup.bam</a:t>
          </a:r>
          <a:endParaRPr lang="en-US" sz="1500" kern="1200" dirty="0"/>
        </a:p>
      </dsp:txBody>
      <dsp:txXfrm>
        <a:off x="1247674" y="2688817"/>
        <a:ext cx="2234464" cy="558043"/>
      </dsp:txXfrm>
    </dsp:sp>
    <dsp:sp modelId="{8101AA47-DDA9-A447-BE9D-4492B028B7B4}">
      <dsp:nvSpPr>
        <dsp:cNvPr id="0" name=""/>
        <dsp:cNvSpPr/>
      </dsp:nvSpPr>
      <dsp:spPr>
        <a:xfrm rot="5400000">
          <a:off x="2253763"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883" y="3301271"/>
        <a:ext cx="160047" cy="155601"/>
      </dsp:txXfrm>
    </dsp:sp>
    <dsp:sp modelId="{428727D4-D257-D543-A8BE-83021F6A69D0}">
      <dsp:nvSpPr>
        <dsp:cNvPr id="0" name=""/>
        <dsp:cNvSpPr/>
      </dsp:nvSpPr>
      <dsp:spPr>
        <a:xfrm>
          <a:off x="1230312" y="3560606"/>
          <a:ext cx="2269188"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Sample.bqsr.bam</a:t>
          </a:r>
          <a:endParaRPr lang="en-US" sz="1500" kern="1200" dirty="0"/>
        </a:p>
      </dsp:txBody>
      <dsp:txXfrm>
        <a:off x="1247674" y="3577968"/>
        <a:ext cx="2234464" cy="558043"/>
      </dsp:txXfrm>
    </dsp:sp>
    <dsp:sp modelId="{0C6A2323-73D2-ED46-9B8E-3D096940B29F}">
      <dsp:nvSpPr>
        <dsp:cNvPr id="0" name=""/>
        <dsp:cNvSpPr/>
      </dsp:nvSpPr>
      <dsp:spPr>
        <a:xfrm rot="5400000">
          <a:off x="2253763"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4883" y="4190422"/>
        <a:ext cx="160047" cy="155601"/>
      </dsp:txXfrm>
    </dsp:sp>
    <dsp:sp modelId="{9DEC507A-7007-8F41-8278-087FC7AEC0FD}">
      <dsp:nvSpPr>
        <dsp:cNvPr id="0" name=""/>
        <dsp:cNvSpPr/>
      </dsp:nvSpPr>
      <dsp:spPr>
        <a:xfrm>
          <a:off x="1230312" y="4449758"/>
          <a:ext cx="2269188" cy="592767"/>
        </a:xfrm>
        <a:prstGeom prst="roundRect">
          <a:avLst>
            <a:gd name="adj" fmla="val 10000"/>
          </a:avLst>
        </a:prstGeom>
        <a:solidFill>
          <a:schemeClr val="lt1">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en-US" sz="1500" kern="1200" dirty="0" err="1" smtClean="0"/>
            <a:t>Sample.vcf</a:t>
          </a:r>
          <a:endParaRPr lang="en-US" sz="1500" kern="1200" dirty="0"/>
        </a:p>
      </dsp:txBody>
      <dsp:txXfrm>
        <a:off x="1247674" y="4467120"/>
        <a:ext cx="2234464" cy="55804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40967" y="400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1258329" y="21363"/>
        <a:ext cx="2214088" cy="558043"/>
      </dsp:txXfrm>
    </dsp:sp>
    <dsp:sp modelId="{3C46C521-CB73-5D46-B9F9-1860E55C7FE9}">
      <dsp:nvSpPr>
        <dsp:cNvPr id="0" name=""/>
        <dsp:cNvSpPr/>
      </dsp:nvSpPr>
      <dsp:spPr>
        <a:xfrm rot="5400000">
          <a:off x="2254229"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633816"/>
        <a:ext cx="160047" cy="155601"/>
      </dsp:txXfrm>
    </dsp:sp>
    <dsp:sp modelId="{8E6EF0A7-9D37-F143-B934-1062F2BD1BB8}">
      <dsp:nvSpPr>
        <dsp:cNvPr id="0" name=""/>
        <dsp:cNvSpPr/>
      </dsp:nvSpPr>
      <dsp:spPr>
        <a:xfrm>
          <a:off x="1240967" y="893152"/>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1258329" y="910514"/>
        <a:ext cx="2214088" cy="558043"/>
      </dsp:txXfrm>
    </dsp:sp>
    <dsp:sp modelId="{C77FD6D8-C804-834D-A8B5-BB1BCFB32ADE}">
      <dsp:nvSpPr>
        <dsp:cNvPr id="0" name=""/>
        <dsp:cNvSpPr/>
      </dsp:nvSpPr>
      <dsp:spPr>
        <a:xfrm rot="5400000">
          <a:off x="2254229"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1522968"/>
        <a:ext cx="160047" cy="155601"/>
      </dsp:txXfrm>
    </dsp:sp>
    <dsp:sp modelId="{E1F446B3-B727-EA49-9EF8-8A50A4B3721B}">
      <dsp:nvSpPr>
        <dsp:cNvPr id="0" name=""/>
        <dsp:cNvSpPr/>
      </dsp:nvSpPr>
      <dsp:spPr>
        <a:xfrm>
          <a:off x="1240967" y="178230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1258329" y="1799666"/>
        <a:ext cx="2214088" cy="558043"/>
      </dsp:txXfrm>
    </dsp:sp>
    <dsp:sp modelId="{06ABA543-87B7-1149-AE03-CE7AB948660B}">
      <dsp:nvSpPr>
        <dsp:cNvPr id="0" name=""/>
        <dsp:cNvSpPr/>
      </dsp:nvSpPr>
      <dsp:spPr>
        <a:xfrm rot="5400000">
          <a:off x="2254229"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2412119"/>
        <a:ext cx="160047" cy="155601"/>
      </dsp:txXfrm>
    </dsp:sp>
    <dsp:sp modelId="{D4F55BBC-0AA4-9048-B86F-661F429757BB}">
      <dsp:nvSpPr>
        <dsp:cNvPr id="0" name=""/>
        <dsp:cNvSpPr/>
      </dsp:nvSpPr>
      <dsp:spPr>
        <a:xfrm>
          <a:off x="1240967" y="2671455"/>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1258329" y="2688817"/>
        <a:ext cx="2214088" cy="558043"/>
      </dsp:txXfrm>
    </dsp:sp>
    <dsp:sp modelId="{8101AA47-DDA9-A447-BE9D-4492B028B7B4}">
      <dsp:nvSpPr>
        <dsp:cNvPr id="0" name=""/>
        <dsp:cNvSpPr/>
      </dsp:nvSpPr>
      <dsp:spPr>
        <a:xfrm rot="5400000">
          <a:off x="2254229"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3301271"/>
        <a:ext cx="160047" cy="155601"/>
      </dsp:txXfrm>
    </dsp:sp>
    <dsp:sp modelId="{428727D4-D257-D543-A8BE-83021F6A69D0}">
      <dsp:nvSpPr>
        <dsp:cNvPr id="0" name=""/>
        <dsp:cNvSpPr/>
      </dsp:nvSpPr>
      <dsp:spPr>
        <a:xfrm>
          <a:off x="1240967" y="3560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1258329" y="3577968"/>
        <a:ext cx="2214088" cy="558043"/>
      </dsp:txXfrm>
    </dsp:sp>
    <dsp:sp modelId="{0C6A2323-73D2-ED46-9B8E-3D096940B29F}">
      <dsp:nvSpPr>
        <dsp:cNvPr id="0" name=""/>
        <dsp:cNvSpPr/>
      </dsp:nvSpPr>
      <dsp:spPr>
        <a:xfrm rot="5400000">
          <a:off x="2254229"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4190422"/>
        <a:ext cx="160047" cy="155601"/>
      </dsp:txXfrm>
    </dsp:sp>
    <dsp:sp modelId="{9DEC507A-7007-8F41-8278-087FC7AEC0FD}">
      <dsp:nvSpPr>
        <dsp:cNvPr id="0" name=""/>
        <dsp:cNvSpPr/>
      </dsp:nvSpPr>
      <dsp:spPr>
        <a:xfrm>
          <a:off x="1240967" y="4449758"/>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Variant calling</a:t>
          </a:r>
          <a:endParaRPr lang="en-US" sz="1800" kern="1200" dirty="0"/>
        </a:p>
      </dsp:txBody>
      <dsp:txXfrm>
        <a:off x="1258329" y="4467120"/>
        <a:ext cx="2214088" cy="5580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accent1"/>
        </a:solidFill>
        <a:ln w="25400" cap="flat" cmpd="sng" algn="ctr">
          <a:solidFill>
            <a:schemeClr val="accent1"/>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QC and trimming</a:t>
          </a:r>
          <a:endParaRPr lang="en-US" sz="1800" kern="1200" dirty="0">
            <a:solidFill>
              <a:schemeClr val="bg1"/>
            </a:solidFill>
          </a:endParaRPr>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Alignment</a:t>
          </a:r>
          <a:endParaRPr lang="en-US" sz="1800" kern="1200" dirty="0">
            <a:solidFill>
              <a:schemeClr val="bg1"/>
            </a:solidFill>
          </a:endParaRPr>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Local Realignment</a:t>
          </a:r>
          <a:endParaRPr lang="en-US" sz="1800" kern="1200" dirty="0">
            <a:solidFill>
              <a:schemeClr val="bg1"/>
            </a:solidFill>
          </a:endParaRPr>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Duplicate removal</a:t>
          </a:r>
          <a:endParaRPr lang="en-US" sz="1800" kern="1200" dirty="0">
            <a:solidFill>
              <a:schemeClr val="bg1"/>
            </a:solidFill>
          </a:endParaRPr>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BQSR</a:t>
          </a:r>
          <a:endParaRPr lang="en-US" sz="1800" kern="1200" dirty="0">
            <a:solidFill>
              <a:schemeClr val="bg1"/>
            </a:solidFill>
          </a:endParaRPr>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Variant calling</a:t>
          </a:r>
          <a:endParaRPr lang="en-US" sz="1800" kern="1200" dirty="0"/>
        </a:p>
      </dsp:txBody>
      <dsp:txXfrm>
        <a:off x="3233886" y="4465119"/>
        <a:ext cx="2214088" cy="55804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bg1"/>
              </a:solidFill>
            </a:rPr>
            <a:t>Variant calling</a:t>
          </a:r>
          <a:endParaRPr lang="en-US" sz="1800" kern="1200" dirty="0">
            <a:solidFill>
              <a:schemeClr val="bg1"/>
            </a:solidFill>
          </a:endParaRPr>
        </a:p>
      </dsp:txBody>
      <dsp:txXfrm>
        <a:off x="3233886" y="4465119"/>
        <a:ext cx="2214088" cy="5580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3216524" y="2000"/>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3233886" y="19362"/>
        <a:ext cx="2214088" cy="558043"/>
      </dsp:txXfrm>
    </dsp:sp>
    <dsp:sp modelId="{3C46C521-CB73-5D46-B9F9-1860E55C7FE9}">
      <dsp:nvSpPr>
        <dsp:cNvPr id="0" name=""/>
        <dsp:cNvSpPr/>
      </dsp:nvSpPr>
      <dsp:spPr>
        <a:xfrm rot="5400000">
          <a:off x="4229787" y="609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631816"/>
        <a:ext cx="160047" cy="155601"/>
      </dsp:txXfrm>
    </dsp:sp>
    <dsp:sp modelId="{8E6EF0A7-9D37-F143-B934-1062F2BD1BB8}">
      <dsp:nvSpPr>
        <dsp:cNvPr id="0" name=""/>
        <dsp:cNvSpPr/>
      </dsp:nvSpPr>
      <dsp:spPr>
        <a:xfrm>
          <a:off x="3216524" y="891151"/>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3233886" y="908513"/>
        <a:ext cx="2214088" cy="558043"/>
      </dsp:txXfrm>
    </dsp:sp>
    <dsp:sp modelId="{C77FD6D8-C804-834D-A8B5-BB1BCFB32ADE}">
      <dsp:nvSpPr>
        <dsp:cNvPr id="0" name=""/>
        <dsp:cNvSpPr/>
      </dsp:nvSpPr>
      <dsp:spPr>
        <a:xfrm rot="5400000">
          <a:off x="4229787" y="1498738"/>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1520967"/>
        <a:ext cx="160047" cy="155601"/>
      </dsp:txXfrm>
    </dsp:sp>
    <dsp:sp modelId="{E1F446B3-B727-EA49-9EF8-8A50A4B3721B}">
      <dsp:nvSpPr>
        <dsp:cNvPr id="0" name=""/>
        <dsp:cNvSpPr/>
      </dsp:nvSpPr>
      <dsp:spPr>
        <a:xfrm>
          <a:off x="3216524" y="1780303"/>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3233886" y="1797665"/>
        <a:ext cx="2214088" cy="558043"/>
      </dsp:txXfrm>
    </dsp:sp>
    <dsp:sp modelId="{06ABA543-87B7-1149-AE03-CE7AB948660B}">
      <dsp:nvSpPr>
        <dsp:cNvPr id="0" name=""/>
        <dsp:cNvSpPr/>
      </dsp:nvSpPr>
      <dsp:spPr>
        <a:xfrm rot="5400000">
          <a:off x="4229787" y="2387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2410119"/>
        <a:ext cx="160047" cy="155601"/>
      </dsp:txXfrm>
    </dsp:sp>
    <dsp:sp modelId="{D4F55BBC-0AA4-9048-B86F-661F429757BB}">
      <dsp:nvSpPr>
        <dsp:cNvPr id="0" name=""/>
        <dsp:cNvSpPr/>
      </dsp:nvSpPr>
      <dsp:spPr>
        <a:xfrm>
          <a:off x="3216524" y="2669454"/>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3233886" y="2686816"/>
        <a:ext cx="2214088" cy="558043"/>
      </dsp:txXfrm>
    </dsp:sp>
    <dsp:sp modelId="{8101AA47-DDA9-A447-BE9D-4492B028B7B4}">
      <dsp:nvSpPr>
        <dsp:cNvPr id="0" name=""/>
        <dsp:cNvSpPr/>
      </dsp:nvSpPr>
      <dsp:spPr>
        <a:xfrm rot="5400000">
          <a:off x="4229787" y="3277041"/>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3299270"/>
        <a:ext cx="160047" cy="155601"/>
      </dsp:txXfrm>
    </dsp:sp>
    <dsp:sp modelId="{428727D4-D257-D543-A8BE-83021F6A69D0}">
      <dsp:nvSpPr>
        <dsp:cNvPr id="0" name=""/>
        <dsp:cNvSpPr/>
      </dsp:nvSpPr>
      <dsp:spPr>
        <a:xfrm>
          <a:off x="3216524" y="3558606"/>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3233886" y="3575968"/>
        <a:ext cx="2214088" cy="558043"/>
      </dsp:txXfrm>
    </dsp:sp>
    <dsp:sp modelId="{0C6A2323-73D2-ED46-9B8E-3D096940B29F}">
      <dsp:nvSpPr>
        <dsp:cNvPr id="0" name=""/>
        <dsp:cNvSpPr/>
      </dsp:nvSpPr>
      <dsp:spPr>
        <a:xfrm rot="5400000">
          <a:off x="4229787" y="4166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4260907" y="4188422"/>
        <a:ext cx="160047" cy="155601"/>
      </dsp:txXfrm>
    </dsp:sp>
    <dsp:sp modelId="{9DEC507A-7007-8F41-8278-087FC7AEC0FD}">
      <dsp:nvSpPr>
        <dsp:cNvPr id="0" name=""/>
        <dsp:cNvSpPr/>
      </dsp:nvSpPr>
      <dsp:spPr>
        <a:xfrm>
          <a:off x="3216524" y="4447757"/>
          <a:ext cx="2248812" cy="592767"/>
        </a:xfrm>
        <a:prstGeom prst="roundRect">
          <a:avLst>
            <a:gd name="adj" fmla="val 10000"/>
          </a:avLst>
        </a:prstGeom>
        <a:solidFill>
          <a:schemeClr val="accent1"/>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solidFill>
                <a:schemeClr val="tx1"/>
              </a:solidFill>
            </a:rPr>
            <a:t>Variant calling</a:t>
          </a:r>
          <a:endParaRPr lang="en-US" sz="1800" kern="1200" dirty="0">
            <a:solidFill>
              <a:schemeClr val="tx1"/>
            </a:solidFill>
          </a:endParaRPr>
        </a:p>
      </dsp:txBody>
      <dsp:txXfrm>
        <a:off x="3233886" y="4465119"/>
        <a:ext cx="2214088" cy="5580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99F951-C4F0-284D-BCCC-3D4B5A58AF4E}">
      <dsp:nvSpPr>
        <dsp:cNvPr id="0" name=""/>
        <dsp:cNvSpPr/>
      </dsp:nvSpPr>
      <dsp:spPr>
        <a:xfrm>
          <a:off x="1240967" y="4001"/>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QC and trimming</a:t>
          </a:r>
          <a:endParaRPr lang="en-US" sz="1800" kern="1200" dirty="0"/>
        </a:p>
      </dsp:txBody>
      <dsp:txXfrm>
        <a:off x="1258329" y="21363"/>
        <a:ext cx="2214088" cy="558043"/>
      </dsp:txXfrm>
    </dsp:sp>
    <dsp:sp modelId="{3C46C521-CB73-5D46-B9F9-1860E55C7FE9}">
      <dsp:nvSpPr>
        <dsp:cNvPr id="0" name=""/>
        <dsp:cNvSpPr/>
      </dsp:nvSpPr>
      <dsp:spPr>
        <a:xfrm rot="5400000">
          <a:off x="2254229" y="611587"/>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633816"/>
        <a:ext cx="160047" cy="155601"/>
      </dsp:txXfrm>
    </dsp:sp>
    <dsp:sp modelId="{8E6EF0A7-9D37-F143-B934-1062F2BD1BB8}">
      <dsp:nvSpPr>
        <dsp:cNvPr id="0" name=""/>
        <dsp:cNvSpPr/>
      </dsp:nvSpPr>
      <dsp:spPr>
        <a:xfrm>
          <a:off x="1240967" y="893152"/>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Alignment</a:t>
          </a:r>
          <a:endParaRPr lang="en-US" sz="1800" kern="1200" dirty="0"/>
        </a:p>
      </dsp:txBody>
      <dsp:txXfrm>
        <a:off x="1258329" y="910514"/>
        <a:ext cx="2214088" cy="558043"/>
      </dsp:txXfrm>
    </dsp:sp>
    <dsp:sp modelId="{C77FD6D8-C804-834D-A8B5-BB1BCFB32ADE}">
      <dsp:nvSpPr>
        <dsp:cNvPr id="0" name=""/>
        <dsp:cNvSpPr/>
      </dsp:nvSpPr>
      <dsp:spPr>
        <a:xfrm rot="5400000">
          <a:off x="2254229" y="1500739"/>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1522968"/>
        <a:ext cx="160047" cy="155601"/>
      </dsp:txXfrm>
    </dsp:sp>
    <dsp:sp modelId="{E1F446B3-B727-EA49-9EF8-8A50A4B3721B}">
      <dsp:nvSpPr>
        <dsp:cNvPr id="0" name=""/>
        <dsp:cNvSpPr/>
      </dsp:nvSpPr>
      <dsp:spPr>
        <a:xfrm>
          <a:off x="1240967" y="1782304"/>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Local Realignment</a:t>
          </a:r>
          <a:endParaRPr lang="en-US" sz="1800" kern="1200" dirty="0"/>
        </a:p>
      </dsp:txBody>
      <dsp:txXfrm>
        <a:off x="1258329" y="1799666"/>
        <a:ext cx="2214088" cy="558043"/>
      </dsp:txXfrm>
    </dsp:sp>
    <dsp:sp modelId="{06ABA543-87B7-1149-AE03-CE7AB948660B}">
      <dsp:nvSpPr>
        <dsp:cNvPr id="0" name=""/>
        <dsp:cNvSpPr/>
      </dsp:nvSpPr>
      <dsp:spPr>
        <a:xfrm rot="5400000">
          <a:off x="2254229" y="2389890"/>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2412119"/>
        <a:ext cx="160047" cy="155601"/>
      </dsp:txXfrm>
    </dsp:sp>
    <dsp:sp modelId="{D4F55BBC-0AA4-9048-B86F-661F429757BB}">
      <dsp:nvSpPr>
        <dsp:cNvPr id="0" name=""/>
        <dsp:cNvSpPr/>
      </dsp:nvSpPr>
      <dsp:spPr>
        <a:xfrm>
          <a:off x="1240967" y="2671455"/>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Duplicate removal</a:t>
          </a:r>
          <a:endParaRPr lang="en-US" sz="1800" kern="1200" dirty="0"/>
        </a:p>
      </dsp:txBody>
      <dsp:txXfrm>
        <a:off x="1258329" y="2688817"/>
        <a:ext cx="2214088" cy="558043"/>
      </dsp:txXfrm>
    </dsp:sp>
    <dsp:sp modelId="{8101AA47-DDA9-A447-BE9D-4492B028B7B4}">
      <dsp:nvSpPr>
        <dsp:cNvPr id="0" name=""/>
        <dsp:cNvSpPr/>
      </dsp:nvSpPr>
      <dsp:spPr>
        <a:xfrm rot="5400000">
          <a:off x="2254229" y="3279042"/>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3301271"/>
        <a:ext cx="160047" cy="155601"/>
      </dsp:txXfrm>
    </dsp:sp>
    <dsp:sp modelId="{428727D4-D257-D543-A8BE-83021F6A69D0}">
      <dsp:nvSpPr>
        <dsp:cNvPr id="0" name=""/>
        <dsp:cNvSpPr/>
      </dsp:nvSpPr>
      <dsp:spPr>
        <a:xfrm>
          <a:off x="1240967" y="3560606"/>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BQSR</a:t>
          </a:r>
          <a:endParaRPr lang="en-US" sz="1800" kern="1200" dirty="0"/>
        </a:p>
      </dsp:txBody>
      <dsp:txXfrm>
        <a:off x="1258329" y="3577968"/>
        <a:ext cx="2214088" cy="558043"/>
      </dsp:txXfrm>
    </dsp:sp>
    <dsp:sp modelId="{0C6A2323-73D2-ED46-9B8E-3D096940B29F}">
      <dsp:nvSpPr>
        <dsp:cNvPr id="0" name=""/>
        <dsp:cNvSpPr/>
      </dsp:nvSpPr>
      <dsp:spPr>
        <a:xfrm rot="5400000">
          <a:off x="2254229" y="4168193"/>
          <a:ext cx="222287" cy="26674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1100" kern="1200"/>
        </a:p>
      </dsp:txBody>
      <dsp:txXfrm rot="-5400000">
        <a:off x="2285349" y="4190422"/>
        <a:ext cx="160047" cy="155601"/>
      </dsp:txXfrm>
    </dsp:sp>
    <dsp:sp modelId="{9DEC507A-7007-8F41-8278-087FC7AEC0FD}">
      <dsp:nvSpPr>
        <dsp:cNvPr id="0" name=""/>
        <dsp:cNvSpPr/>
      </dsp:nvSpPr>
      <dsp:spPr>
        <a:xfrm>
          <a:off x="1240967" y="4449758"/>
          <a:ext cx="2248812" cy="5927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Variant calling</a:t>
          </a:r>
          <a:endParaRPr lang="en-US" sz="1800" kern="1200" dirty="0"/>
        </a:p>
      </dsp:txBody>
      <dsp:txXfrm>
        <a:off x="1258329" y="4467120"/>
        <a:ext cx="2214088" cy="558043"/>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165608-A292-D74A-8B83-0E194A57CE92}" type="datetimeFigureOut">
              <a:rPr lang="en-US" smtClean="0"/>
              <a:t>22/05/18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028652-11D1-8A42-9F26-9AC760C0492B}" type="slidenum">
              <a:rPr lang="en-US" smtClean="0"/>
              <a:t>‹#›</a:t>
            </a:fld>
            <a:endParaRPr lang="en-US"/>
          </a:p>
        </p:txBody>
      </p:sp>
    </p:spTree>
    <p:extLst>
      <p:ext uri="{BB962C8B-B14F-4D97-AF65-F5344CB8AC3E}">
        <p14:creationId xmlns:p14="http://schemas.microsoft.com/office/powerpoint/2010/main" val="1372540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a:t>
            </a:fld>
            <a:endParaRPr lang="en-US"/>
          </a:p>
        </p:txBody>
      </p:sp>
    </p:spTree>
    <p:extLst>
      <p:ext uri="{BB962C8B-B14F-4D97-AF65-F5344CB8AC3E}">
        <p14:creationId xmlns:p14="http://schemas.microsoft.com/office/powerpoint/2010/main" val="13101092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the data has been delivered from</a:t>
            </a:r>
            <a:r>
              <a:rPr lang="en-US" baseline="0" dirty="0" smtClean="0"/>
              <a:t> the sequencing facility, we have two files containing the forward and reverse reads. These are stored in two </a:t>
            </a:r>
            <a:r>
              <a:rPr lang="en-US" baseline="0" dirty="0" err="1" smtClean="0"/>
              <a:t>fastq</a:t>
            </a:r>
            <a:r>
              <a:rPr lang="en-US" baseline="0" dirty="0" smtClean="0"/>
              <a:t> files.  The two reads have identical  metadata except for the information of which is the forward and reverse read.</a:t>
            </a:r>
            <a:endParaRPr lang="en-US"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11</a:t>
            </a:fld>
            <a:endParaRPr lang="en-US"/>
          </a:p>
        </p:txBody>
      </p:sp>
    </p:spTree>
    <p:extLst>
      <p:ext uri="{BB962C8B-B14F-4D97-AF65-F5344CB8AC3E}">
        <p14:creationId xmlns:p14="http://schemas.microsoft.com/office/powerpoint/2010/main" val="123772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Now the data has been delivered from</a:t>
            </a:r>
            <a:r>
              <a:rPr lang="en-US" baseline="0" dirty="0" smtClean="0"/>
              <a:t> the sequencing facility, we have two files containing the forward and reverse reads. These are stored in two </a:t>
            </a:r>
            <a:r>
              <a:rPr lang="en-US" baseline="0" dirty="0" err="1" smtClean="0"/>
              <a:t>fastq</a:t>
            </a:r>
            <a:r>
              <a:rPr lang="en-US" baseline="0" dirty="0" smtClean="0"/>
              <a:t> files.  The two reads have identical  metadata except for the information of which is the forward and reverse read.</a:t>
            </a:r>
            <a:endParaRPr lang="en-US" dirty="0" smtClean="0"/>
          </a:p>
          <a:p>
            <a:endParaRPr lang="en-US" dirty="0" smtClean="0"/>
          </a:p>
          <a:p>
            <a:r>
              <a:rPr lang="en-US" dirty="0" smtClean="0"/>
              <a:t>The R1 tag and the</a:t>
            </a:r>
            <a:r>
              <a:rPr lang="en-US" baseline="0" dirty="0" smtClean="0"/>
              <a:t> 1 here which signify that this file contains all the forward reads. Similarly the R2 file contains all the reverse read pairs.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12</a:t>
            </a:fld>
            <a:endParaRPr lang="en-US"/>
          </a:p>
        </p:txBody>
      </p:sp>
    </p:spTree>
    <p:extLst>
      <p:ext uri="{BB962C8B-B14F-4D97-AF65-F5344CB8AC3E}">
        <p14:creationId xmlns:p14="http://schemas.microsoft.com/office/powerpoint/2010/main" val="12127300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 understand</a:t>
            </a:r>
            <a:r>
              <a:rPr lang="en-US" baseline="0" dirty="0" smtClean="0"/>
              <a:t> the input data and some of the necessary concepts I will talk about a typical best practice bioinformatics workflow for NGS data.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13</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I will start with Quality</a:t>
            </a:r>
            <a:r>
              <a:rPr lang="en-US" baseline="0" dirty="0" smtClean="0"/>
              <a:t> control and Trimming of the reads delivered by the sequencing facility.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14</a:t>
            </a:fld>
            <a:endParaRPr lang="en-US"/>
          </a:p>
        </p:txBody>
      </p:sp>
    </p:spTree>
    <p:extLst>
      <p:ext uri="{BB962C8B-B14F-4D97-AF65-F5344CB8AC3E}">
        <p14:creationId xmlns:p14="http://schemas.microsoft.com/office/powerpoint/2010/main" val="1249605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commonly</a:t>
            </a:r>
            <a:r>
              <a:rPr lang="en-US" baseline="0" dirty="0" smtClean="0"/>
              <a:t> used tool for quality control is </a:t>
            </a:r>
            <a:r>
              <a:rPr lang="en-US" baseline="0" dirty="0" err="1" smtClean="0"/>
              <a:t>FastQC</a:t>
            </a:r>
            <a:r>
              <a:rPr lang="en-US" baseline="0" dirty="0" smtClean="0"/>
              <a:t> which you can load using </a:t>
            </a:r>
            <a:r>
              <a:rPr lang="en-US" baseline="0" dirty="0" err="1" smtClean="0"/>
              <a:t>Uppmaxs</a:t>
            </a:r>
            <a:r>
              <a:rPr lang="en-US" baseline="0" dirty="0" smtClean="0"/>
              <a:t> module load system as shown here. If you have multiple samples a good tool developed out of NGI </a:t>
            </a:r>
            <a:r>
              <a:rPr lang="en-US" baseline="0" dirty="0" err="1" smtClean="0"/>
              <a:t>stockholm</a:t>
            </a:r>
            <a:r>
              <a:rPr lang="en-US" baseline="0" dirty="0" smtClean="0"/>
              <a:t> is </a:t>
            </a:r>
            <a:r>
              <a:rPr lang="en-US" baseline="0" dirty="0" err="1" smtClean="0"/>
              <a:t>MultiQC</a:t>
            </a:r>
            <a:r>
              <a:rPr lang="en-US" baseline="0" dirty="0" smtClean="0"/>
              <a:t> which concatenates and visualizes the qualities of multiple samples. </a:t>
            </a:r>
          </a:p>
          <a:p>
            <a:endParaRPr lang="en-US" baseline="0" dirty="0" smtClean="0"/>
          </a:p>
          <a:p>
            <a:r>
              <a:rPr lang="en-US" baseline="0" dirty="0" smtClean="0"/>
              <a:t>But first, lets just talk </a:t>
            </a:r>
            <a:r>
              <a:rPr lang="en-US" baseline="0" dirty="0" err="1" smtClean="0"/>
              <a:t>abit</a:t>
            </a:r>
            <a:r>
              <a:rPr lang="en-US" baseline="0" dirty="0" smtClean="0"/>
              <a:t> about some of the usual suspects when quality controlling the data.</a:t>
            </a:r>
          </a:p>
          <a:p>
            <a:endParaRPr lang="en-US" baseline="0" dirty="0" smtClean="0"/>
          </a:p>
          <a:p>
            <a:r>
              <a:rPr lang="en-US" baseline="0" dirty="0" smtClean="0"/>
              <a:t>(The qualities should have been discussed earlier during Martins lectures)</a:t>
            </a:r>
          </a:p>
          <a:p>
            <a:endParaRPr lang="en-US" baseline="0" dirty="0" smtClean="0"/>
          </a:p>
          <a:p>
            <a:r>
              <a:rPr lang="en-US" baseline="0" dirty="0" smtClean="0"/>
              <a:t>Here we see two examples of the individual base qualities across the read length. A usual cutoff for quality score is around 20, today with improving techniques you will find people set it even higher, at around 30. It is a balancing act of how much data you can afford to throw away based on quality and how low quality you dare keep since it may give errors later on.</a:t>
            </a:r>
          </a:p>
          <a:p>
            <a:endParaRPr lang="en-US" baseline="0" dirty="0" smtClean="0"/>
          </a:p>
          <a:p>
            <a:r>
              <a:rPr lang="en-US" baseline="0" dirty="0" smtClean="0"/>
              <a:t>Q20 means about 99% chance that the base in that position is correct. </a:t>
            </a:r>
          </a:p>
          <a:p>
            <a:r>
              <a:rPr lang="mr-IN" dirty="0" smtClean="0"/>
              <a:t>Q=-10</a:t>
            </a:r>
            <a:r>
              <a:rPr lang="sv-SE" dirty="0" smtClean="0"/>
              <a:t>*log10(P)</a:t>
            </a:r>
          </a:p>
          <a:p>
            <a:r>
              <a:rPr lang="sv-SE" dirty="0" smtClean="0"/>
              <a:t>P=</a:t>
            </a:r>
            <a:r>
              <a:rPr lang="sv-SE" dirty="0" err="1" smtClean="0"/>
              <a:t>Base</a:t>
            </a:r>
            <a:r>
              <a:rPr lang="sv-SE" dirty="0" smtClean="0"/>
              <a:t> call </a:t>
            </a:r>
            <a:r>
              <a:rPr lang="sv-SE" dirty="0" err="1" smtClean="0"/>
              <a:t>accuracy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15</a:t>
            </a:fld>
            <a:endParaRPr lang="en-US"/>
          </a:p>
        </p:txBody>
      </p:sp>
    </p:spTree>
    <p:extLst>
      <p:ext uri="{BB962C8B-B14F-4D97-AF65-F5344CB8AC3E}">
        <p14:creationId xmlns:p14="http://schemas.microsoft.com/office/powerpoint/2010/main" val="41931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adapters used for sequencing should be removed before aligning for greater alignment efficiency, since the reference sequence </a:t>
            </a:r>
            <a:r>
              <a:rPr lang="en-US" baseline="0" dirty="0" err="1" smtClean="0"/>
              <a:t>doesn</a:t>
            </a:r>
            <a:r>
              <a:rPr lang="uk-UA" baseline="0" dirty="0" smtClean="0"/>
              <a:t>’</a:t>
            </a:r>
            <a:r>
              <a:rPr lang="en-US" baseline="0" dirty="0" smtClean="0"/>
              <a:t>t have adapter sequences all over the place =).</a:t>
            </a:r>
          </a:p>
          <a:p>
            <a:endParaRPr lang="en-US" baseline="0" dirty="0" smtClean="0"/>
          </a:p>
          <a:p>
            <a:r>
              <a:rPr lang="en-US" baseline="0" dirty="0" smtClean="0"/>
              <a:t>To the left we see once again the position on the read with the red line showing that we have </a:t>
            </a:r>
            <a:r>
              <a:rPr lang="en-US" baseline="0" dirty="0" err="1" smtClean="0"/>
              <a:t>illumina</a:t>
            </a:r>
            <a:r>
              <a:rPr lang="en-US" baseline="0" dirty="0" smtClean="0"/>
              <a:t> universal adapter present to a certain percentage. To the right we see trimmed reads where no adapters are detected.</a:t>
            </a:r>
          </a:p>
          <a:p>
            <a:endParaRPr lang="en-US" baseline="0" dirty="0" smtClean="0"/>
          </a:p>
          <a:p>
            <a:r>
              <a:rPr lang="en-US" baseline="0" dirty="0" smtClean="0"/>
              <a:t>There are other quality metrics specific to different kinds of data such as GC biases and sequence content so be sure to read up on quality controlling your specific dataset. There are usually some quality metrics delivered by the sequencing facility as well.</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16</a:t>
            </a:fld>
            <a:endParaRPr lang="en-US"/>
          </a:p>
        </p:txBody>
      </p:sp>
    </p:spTree>
    <p:extLst>
      <p:ext uri="{BB962C8B-B14F-4D97-AF65-F5344CB8AC3E}">
        <p14:creationId xmlns:p14="http://schemas.microsoft.com/office/powerpoint/2010/main" val="7954770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how do we solve the quality issues with our data? In the cases where they are </a:t>
            </a:r>
            <a:r>
              <a:rPr lang="en-US" baseline="0" dirty="0" err="1" smtClean="0"/>
              <a:t>solveable</a:t>
            </a:r>
            <a:r>
              <a:rPr lang="en-US" baseline="0" dirty="0" smtClean="0"/>
              <a:t> of course</a:t>
            </a:r>
            <a:r>
              <a:rPr lang="is-IS" baseline="0" dirty="0" smtClean="0"/>
              <a:t>… with Trimming!</a:t>
            </a:r>
          </a:p>
          <a:p>
            <a:endParaRPr lang="en-US" baseline="0" dirty="0" smtClean="0"/>
          </a:p>
          <a:p>
            <a:r>
              <a:rPr lang="en-US" dirty="0" smtClean="0"/>
              <a:t>There</a:t>
            </a:r>
            <a:r>
              <a:rPr lang="en-US" baseline="0" dirty="0" smtClean="0"/>
              <a:t> are a couple of different tools when trimming reads, some common ones are </a:t>
            </a:r>
            <a:r>
              <a:rPr lang="en-US" baseline="0" dirty="0" err="1" smtClean="0"/>
              <a:t>cutadapt</a:t>
            </a:r>
            <a:r>
              <a:rPr lang="en-US" baseline="0" dirty="0" smtClean="0"/>
              <a:t>, </a:t>
            </a:r>
            <a:r>
              <a:rPr lang="en-US" baseline="0" dirty="0" err="1" smtClean="0"/>
              <a:t>trimGalore</a:t>
            </a:r>
            <a:r>
              <a:rPr lang="en-US" baseline="0" dirty="0" smtClean="0"/>
              <a:t> and </a:t>
            </a:r>
            <a:r>
              <a:rPr lang="en-US" baseline="0" dirty="0" err="1" smtClean="0"/>
              <a:t>trimmomatic</a:t>
            </a:r>
            <a:r>
              <a:rPr lang="en-US" baseline="0" dirty="0" smtClean="0"/>
              <a:t>. </a:t>
            </a:r>
          </a:p>
          <a:p>
            <a:endParaRPr lang="en-US" baseline="0" dirty="0" smtClean="0"/>
          </a:p>
          <a:p>
            <a:r>
              <a:rPr lang="en-US" baseline="0" dirty="0" smtClean="0"/>
              <a:t>Their main purpose is to trim adapters which, as the picture illustrates, can be attached to reads in several different ways. For example if the adapter is short and the read is long the adapter can be contained within the read. We can also have a situation where the adapter is degraded and only partially present at the end of a read. In some cases we know that the adapter is anchored, that is to say that it is not degraded and it is expected to not be within the read. Knowing about the kind of adapter helps pick a suitable trimming method to get high quality reads.</a:t>
            </a:r>
          </a:p>
          <a:p>
            <a:endParaRPr lang="en-US" baseline="0" dirty="0" smtClean="0"/>
          </a:p>
          <a:p>
            <a:r>
              <a:rPr lang="en-US" baseline="0" dirty="0" smtClean="0"/>
              <a:t>As discussed earlier trimming is usually a stage where you remove bad quality reads as well.</a:t>
            </a:r>
          </a:p>
        </p:txBody>
      </p:sp>
      <p:sp>
        <p:nvSpPr>
          <p:cNvPr id="4" name="Slide Number Placeholder 3"/>
          <p:cNvSpPr>
            <a:spLocks noGrp="1"/>
          </p:cNvSpPr>
          <p:nvPr>
            <p:ph type="sldNum" sz="quarter" idx="10"/>
          </p:nvPr>
        </p:nvSpPr>
        <p:spPr/>
        <p:txBody>
          <a:bodyPr/>
          <a:lstStyle/>
          <a:p>
            <a:fld id="{93028652-11D1-8A42-9F26-9AC760C0492B}" type="slidenum">
              <a:rPr lang="en-US" smtClean="0"/>
              <a:t>17</a:t>
            </a:fld>
            <a:endParaRPr lang="en-US"/>
          </a:p>
        </p:txBody>
      </p:sp>
    </p:spTree>
    <p:extLst>
      <p:ext uri="{BB962C8B-B14F-4D97-AF65-F5344CB8AC3E}">
        <p14:creationId xmlns:p14="http://schemas.microsoft.com/office/powerpoint/2010/main" val="1063313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have quality controlled our reads and performed the necessary trimming. This means that we took our original forward and reverse </a:t>
            </a:r>
            <a:r>
              <a:rPr lang="en-US" baseline="0" dirty="0" err="1" smtClean="0"/>
              <a:t>fastq</a:t>
            </a:r>
            <a:r>
              <a:rPr lang="en-US" baseline="0" dirty="0" smtClean="0"/>
              <a:t> files and created new ones, trimmed to our specifications to remove adapters and only keep good quality reads.</a:t>
            </a:r>
          </a:p>
          <a:p>
            <a:endParaRPr lang="en-US" baseline="0" dirty="0" smtClean="0"/>
          </a:p>
          <a:p>
            <a:r>
              <a:rPr lang="en-US" baseline="0" dirty="0" smtClean="0"/>
              <a:t>The next step in the workflow is Aligning the reads.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18</a:t>
            </a:fld>
            <a:endParaRPr lang="en-US"/>
          </a:p>
        </p:txBody>
      </p:sp>
    </p:spTree>
    <p:extLst>
      <p:ext uri="{BB962C8B-B14F-4D97-AF65-F5344CB8AC3E}">
        <p14:creationId xmlns:p14="http://schemas.microsoft.com/office/powerpoint/2010/main" val="367416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before we dive in to alignment I will mention that this is where the recommendations of the Broad institute best practices start.</a:t>
            </a:r>
            <a:r>
              <a:rPr lang="en-US" baseline="0" dirty="0" smtClean="0"/>
              <a:t> A guide that they have maintained pretty-well for several years where they recommend tools and setting to use for a standard analysis. I recommend that someone setting up a bioinformatics workflow or wanting to compare what has been done with their data and what is currently considered best practice be intimately aware of these recommendations. </a:t>
            </a:r>
          </a:p>
          <a:p>
            <a:endParaRPr lang="en-US" baseline="0" dirty="0" smtClean="0"/>
          </a:p>
          <a:p>
            <a:endParaRPr lang="en-US" baseline="0" dirty="0" smtClean="0"/>
          </a:p>
          <a:p>
            <a:r>
              <a:rPr lang="en-US" baseline="0" dirty="0" smtClean="0"/>
              <a:t>//A recent change has been made where they no longer recommend </a:t>
            </a:r>
            <a:r>
              <a:rPr lang="en-US" baseline="0" dirty="0" err="1" smtClean="0"/>
              <a:t>indel</a:t>
            </a:r>
            <a:r>
              <a:rPr lang="en-US" baseline="0" dirty="0" smtClean="0"/>
              <a:t> realignment, something I will talk about shortly, as it is performed on the fly at the variant calling stage. But I will get back to that. The </a:t>
            </a:r>
            <a:r>
              <a:rPr lang="en-US" baseline="0" dirty="0" err="1" smtClean="0"/>
              <a:t>takehome</a:t>
            </a:r>
            <a:r>
              <a:rPr lang="en-US" baseline="0" dirty="0" smtClean="0"/>
              <a:t> message here is that I want you to know that this resource exists as it is definitely something you should be looking at when running such a pipeline.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19</a:t>
            </a:fld>
            <a:endParaRPr lang="en-US"/>
          </a:p>
        </p:txBody>
      </p:sp>
    </p:spTree>
    <p:extLst>
      <p:ext uri="{BB962C8B-B14F-4D97-AF65-F5344CB8AC3E}">
        <p14:creationId xmlns:p14="http://schemas.microsoft.com/office/powerpoint/2010/main" val="161332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Alignment. </a:t>
            </a:r>
          </a:p>
          <a:p>
            <a:endParaRPr lang="en-US" dirty="0" smtClean="0"/>
          </a:p>
          <a:p>
            <a:r>
              <a:rPr lang="en-US" dirty="0" smtClean="0"/>
              <a:t>The</a:t>
            </a:r>
            <a:r>
              <a:rPr lang="en-US" baseline="0" dirty="0" smtClean="0"/>
              <a:t> most commonly used aligner for NGS data at the moment is BWA, or the Burrows-Wheeler Aligner, where Burrows Wheeler transform is used for </a:t>
            </a:r>
            <a:r>
              <a:rPr lang="en-US" baseline="0" dirty="0" err="1" smtClean="0"/>
              <a:t>patternmatching</a:t>
            </a:r>
            <a:r>
              <a:rPr lang="en-US" baseline="0" dirty="0" smtClean="0"/>
              <a:t>.</a:t>
            </a:r>
          </a:p>
          <a:p>
            <a:endParaRPr lang="en-US" baseline="0" dirty="0" smtClean="0"/>
          </a:p>
          <a:p>
            <a:r>
              <a:rPr lang="en-US" baseline="0" dirty="0" smtClean="0"/>
              <a:t>What we are trying to do in its simplest form is take one of our reads and fit it to its position on the reference genome. So here we have a read from our sample and the reference genome.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20</a:t>
            </a:fld>
            <a:endParaRPr lang="en-US"/>
          </a:p>
        </p:txBody>
      </p:sp>
    </p:spTree>
    <p:extLst>
      <p:ext uri="{BB962C8B-B14F-4D97-AF65-F5344CB8AC3E}">
        <p14:creationId xmlns:p14="http://schemas.microsoft.com/office/powerpoint/2010/main" val="873492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During the course of this talk I</a:t>
            </a:r>
            <a:r>
              <a:rPr lang="en-US" baseline="0" dirty="0" smtClean="0"/>
              <a:t> hope to explain some core concepts around NGS data such as the basics surrounding what the reference genome, variants and paired-end data is. This will be background information for the main point which is to cover the main concepts of a typical best practice workflow, or as some people call it a “pipeline”, where we take the raw reads in </a:t>
            </a:r>
            <a:r>
              <a:rPr lang="en-US" baseline="0" dirty="0" err="1" smtClean="0"/>
              <a:t>fastq</a:t>
            </a:r>
            <a:r>
              <a:rPr lang="en-US" baseline="0" dirty="0" smtClean="0"/>
              <a:t> format all the way to variants. I will dive a little deeper into the output from variant calling, the VCFs or Variant Call Format, what joint genotyping is and the principal of annotating and filtering the variants.</a:t>
            </a:r>
          </a:p>
          <a:p>
            <a:endParaRPr lang="en-US" baseline="0" dirty="0" smtClean="0"/>
          </a:p>
          <a:p>
            <a:r>
              <a:rPr lang="en-US" baseline="0" dirty="0" smtClean="0"/>
              <a:t>As with anything there is more to know about each of these subjects and I encourage you to go deeper as needed.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a:t>
            </a:fld>
            <a:endParaRPr lang="en-US"/>
          </a:p>
        </p:txBody>
      </p:sp>
    </p:spTree>
    <p:extLst>
      <p:ext uri="{BB962C8B-B14F-4D97-AF65-F5344CB8AC3E}">
        <p14:creationId xmlns:p14="http://schemas.microsoft.com/office/powerpoint/2010/main" val="1154612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 here we have found the position where it matches the reference. And then do this for every read.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21</a:t>
            </a:fld>
            <a:endParaRPr lang="en-US"/>
          </a:p>
        </p:txBody>
      </p:sp>
    </p:spTree>
    <p:extLst>
      <p:ext uri="{BB962C8B-B14F-4D97-AF65-F5344CB8AC3E}">
        <p14:creationId xmlns:p14="http://schemas.microsoft.com/office/powerpoint/2010/main" val="795198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of course we </a:t>
            </a:r>
            <a:r>
              <a:rPr lang="en-US" dirty="0" err="1" smtClean="0"/>
              <a:t>didn</a:t>
            </a:r>
            <a:r>
              <a:rPr lang="uk-UA" dirty="0" smtClean="0"/>
              <a:t>’</a:t>
            </a:r>
            <a:r>
              <a:rPr lang="en-US" dirty="0" smtClean="0"/>
              <a:t>t have</a:t>
            </a:r>
            <a:r>
              <a:rPr lang="en-US" baseline="0" dirty="0" smtClean="0"/>
              <a:t> just one read.</a:t>
            </a:r>
            <a:r>
              <a:rPr lang="en-US" dirty="0" smtClean="0"/>
              <a:t> Here</a:t>
            </a:r>
            <a:r>
              <a:rPr lang="en-US" baseline="0" dirty="0" smtClean="0"/>
              <a:t> we have a picture with the reference genome at the top and a collection of reads aligned to it. If you have heard of the “coverage” of your sample before this is what is meant.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22</a:t>
            </a:fld>
            <a:endParaRPr lang="en-US"/>
          </a:p>
        </p:txBody>
      </p:sp>
    </p:spTree>
    <p:extLst>
      <p:ext uri="{BB962C8B-B14F-4D97-AF65-F5344CB8AC3E}">
        <p14:creationId xmlns:p14="http://schemas.microsoft.com/office/powerpoint/2010/main" val="15773629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of course we </a:t>
            </a:r>
            <a:r>
              <a:rPr lang="en-US" dirty="0" err="1" smtClean="0"/>
              <a:t>didn</a:t>
            </a:r>
            <a:r>
              <a:rPr lang="uk-UA" dirty="0" smtClean="0"/>
              <a:t>’</a:t>
            </a:r>
            <a:r>
              <a:rPr lang="en-US" dirty="0" smtClean="0"/>
              <a:t>t have</a:t>
            </a:r>
            <a:r>
              <a:rPr lang="en-US" baseline="0" dirty="0" smtClean="0"/>
              <a:t> just one read.</a:t>
            </a:r>
            <a:r>
              <a:rPr lang="en-US" dirty="0" smtClean="0"/>
              <a:t> Here</a:t>
            </a:r>
            <a:r>
              <a:rPr lang="en-US" baseline="0" dirty="0" smtClean="0"/>
              <a:t> we have a picture with the reference genome at the top and a collection of reads aligned to it. If you have heard of the “coverage” of your sample before this is what is meant.</a:t>
            </a:r>
            <a:endParaRPr lang="en-US" dirty="0" smtClean="0"/>
          </a:p>
          <a:p>
            <a:endParaRPr lang="en-US" dirty="0" smtClean="0"/>
          </a:p>
          <a:p>
            <a:r>
              <a:rPr lang="en-US" dirty="0" smtClean="0"/>
              <a:t>The coverage is the number of reads aligned to a position. The average coverage of the sample then</a:t>
            </a:r>
            <a:r>
              <a:rPr lang="en-US" baseline="0" dirty="0" smtClean="0"/>
              <a:t> is the average number of reads covering a position over each genomic position. For example</a:t>
            </a:r>
            <a:r>
              <a:rPr lang="is-IS" baseline="0" dirty="0" smtClean="0"/>
              <a:t>…. </a:t>
            </a:r>
          </a:p>
          <a:p>
            <a:endParaRPr lang="is-I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23</a:t>
            </a:fld>
            <a:endParaRPr lang="en-US"/>
          </a:p>
        </p:txBody>
      </p:sp>
    </p:spTree>
    <p:extLst>
      <p:ext uri="{BB962C8B-B14F-4D97-AF65-F5344CB8AC3E}">
        <p14:creationId xmlns:p14="http://schemas.microsoft.com/office/powerpoint/2010/main" val="8738630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brief interlude;</a:t>
            </a:r>
            <a:r>
              <a:rPr lang="en-US" baseline="0" dirty="0" smtClean="0"/>
              <a:t> </a:t>
            </a:r>
            <a:r>
              <a:rPr lang="en-US" dirty="0" smtClean="0"/>
              <a:t>Remember</a:t>
            </a:r>
            <a:r>
              <a:rPr lang="en-US" baseline="0" dirty="0" smtClean="0"/>
              <a:t> how I spoke earlier about paired end data? Now that you know what alignment is I can explain that one of t</a:t>
            </a:r>
            <a:r>
              <a:rPr lang="en-US" dirty="0" smtClean="0"/>
              <a:t>he strengths of paired end data is that since the distance between the paired reads is known we</a:t>
            </a:r>
            <a:r>
              <a:rPr lang="en-US" baseline="0" dirty="0" smtClean="0"/>
              <a:t> can</a:t>
            </a:r>
            <a:r>
              <a:rPr lang="en-US" dirty="0" smtClean="0"/>
              <a:t> infer</a:t>
            </a:r>
            <a:r>
              <a:rPr lang="en-US" baseline="0" dirty="0" smtClean="0"/>
              <a:t> the position of the other read in repeat regions. After all once one read has mapped we know the approximate position of its pair.</a:t>
            </a:r>
          </a:p>
          <a:p>
            <a:endParaRPr lang="en-US" baseline="0" dirty="0" smtClean="0"/>
          </a:p>
          <a:p>
            <a:r>
              <a:rPr lang="en-US" baseline="0" dirty="0" smtClean="0"/>
              <a:t>Here is an illustration of this where we have two repeat regions and the blue read could easily map to either one but we know which one it maps to because of the position of its orange pair.</a:t>
            </a:r>
          </a:p>
          <a:p>
            <a:endParaRPr lang="en-US" baseline="0" dirty="0" smtClean="0"/>
          </a:p>
          <a:p>
            <a:r>
              <a:rPr lang="en-US" baseline="0" dirty="0" smtClean="0"/>
              <a:t>This property is also helpful for finding SVs.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24</a:t>
            </a:fld>
            <a:endParaRPr lang="en-US"/>
          </a:p>
        </p:txBody>
      </p:sp>
    </p:spTree>
    <p:extLst>
      <p:ext uri="{BB962C8B-B14F-4D97-AF65-F5344CB8AC3E}">
        <p14:creationId xmlns:p14="http://schemas.microsoft.com/office/powerpoint/2010/main" val="18712797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smtClean="0"/>
              <a:t>QNAME: the name of the read.</a:t>
            </a:r>
          </a:p>
          <a:p>
            <a:pPr marL="228600" indent="-228600">
              <a:buFont typeface="+mj-lt"/>
              <a:buAutoNum type="arabicPeriod"/>
            </a:pPr>
            <a:r>
              <a:rPr lang="en-US" dirty="0" smtClean="0"/>
              <a:t>FLAG: a bitwise number describing information about the read such as mapped/unmapped read, pairing, etc.</a:t>
            </a:r>
          </a:p>
          <a:p>
            <a:pPr marL="228600" indent="-228600">
              <a:buFont typeface="+mj-lt"/>
              <a:buAutoNum type="arabicPeriod"/>
            </a:pPr>
            <a:r>
              <a:rPr lang="en-US" dirty="0" smtClean="0"/>
              <a:t>RNAME: the reference sequence name. The value of this field is * for unmapped reads.</a:t>
            </a:r>
          </a:p>
          <a:p>
            <a:pPr marL="228600" indent="-228600">
              <a:buFont typeface="+mj-lt"/>
              <a:buAutoNum type="arabicPeriod"/>
            </a:pPr>
            <a:r>
              <a:rPr lang="en-US" dirty="0" smtClean="0"/>
              <a:t>POS: the left most mapping position of the first matching base. It is set to zero for unmapped reads.</a:t>
            </a:r>
          </a:p>
          <a:p>
            <a:pPr marL="228600" indent="-228600">
              <a:buFont typeface="+mj-lt"/>
              <a:buAutoNum type="arabicPeriod"/>
            </a:pPr>
            <a:r>
              <a:rPr lang="en-US" dirty="0" smtClean="0"/>
              <a:t>MAPQ: a number to indicate the mapping quality.</a:t>
            </a:r>
          </a:p>
          <a:p>
            <a:pPr marL="228600" indent="-228600">
              <a:buFont typeface="+mj-lt"/>
              <a:buAutoNum type="arabicPeriod"/>
            </a:pPr>
            <a:r>
              <a:rPr lang="en-US" dirty="0" smtClean="0"/>
              <a:t>CIGAR: a string describing how the read aligns with the reference. It consists of one or more components. Each component comprises an operator and the number of bases which the operator applies to. Operators are: MIDNSHP=X.  The following table gives an overview of these operators</a:t>
            </a:r>
          </a:p>
          <a:p>
            <a:pPr marL="228600" indent="-228600">
              <a:buFont typeface="+mj-lt"/>
              <a:buAutoNum type="arabicPeriod"/>
            </a:pPr>
            <a:r>
              <a:rPr lang="en-US" dirty="0" smtClean="0"/>
              <a:t>MNAME: the name of the mate strand, if it is a paired read. ‘=’ means that the name is the same as RNAME.</a:t>
            </a:r>
          </a:p>
          <a:p>
            <a:pPr marL="228600" indent="-228600">
              <a:buFont typeface="+mj-lt"/>
              <a:buAutoNum type="arabicPeriod"/>
            </a:pPr>
            <a:r>
              <a:rPr lang="en-US" dirty="0" smtClean="0"/>
              <a:t>MPOS: a number indicating the left most mapping position of the mate.</a:t>
            </a:r>
          </a:p>
          <a:p>
            <a:pPr marL="228600" indent="-228600">
              <a:buFont typeface="+mj-lt"/>
              <a:buAutoNum type="arabicPeriod"/>
            </a:pPr>
            <a:r>
              <a:rPr lang="en-US" dirty="0" smtClean="0"/>
              <a:t>TLEN: a number set to 0 for single-segment. For paired-segments it is calculated as the number of bases from the left most mapped base to the right most mapped base.</a:t>
            </a:r>
          </a:p>
          <a:p>
            <a:pPr marL="228600" indent="-228600">
              <a:buFont typeface="+mj-lt"/>
              <a:buAutoNum type="arabicPeriod"/>
            </a:pPr>
            <a:r>
              <a:rPr lang="en-US" dirty="0" smtClean="0"/>
              <a:t>SEQ: the read sequence as the reference. If not  ‘*’ then the length of the sequence must be equal the sum of lengths of M/I/S/=/X operations in the CIGAR string.</a:t>
            </a:r>
          </a:p>
          <a:p>
            <a:pPr marL="228600" indent="-228600">
              <a:buFont typeface="+mj-lt"/>
              <a:buAutoNum type="arabicPeriod"/>
            </a:pPr>
            <a:r>
              <a:rPr lang="en-US" dirty="0" smtClean="0"/>
              <a:t>QUAL: the read quality, same as the quality string in a </a:t>
            </a:r>
            <a:r>
              <a:rPr lang="en-US" dirty="0" err="1" smtClean="0"/>
              <a:t>fastaq</a:t>
            </a:r>
            <a:r>
              <a:rPr lang="en-US" dirty="0" smtClean="0"/>
              <a:t> format.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25</a:t>
            </a:fld>
            <a:endParaRPr lang="en-US"/>
          </a:p>
        </p:txBody>
      </p:sp>
    </p:spTree>
    <p:extLst>
      <p:ext uri="{BB962C8B-B14F-4D97-AF65-F5344CB8AC3E}">
        <p14:creationId xmlns:p14="http://schemas.microsoft.com/office/powerpoint/2010/main" val="269655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26</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27</a:t>
            </a:fld>
            <a:endParaRPr lang="en-US"/>
          </a:p>
        </p:txBody>
      </p:sp>
    </p:spTree>
    <p:extLst>
      <p:ext uri="{BB962C8B-B14F-4D97-AF65-F5344CB8AC3E}">
        <p14:creationId xmlns:p14="http://schemas.microsoft.com/office/powerpoint/2010/main" val="2254140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Quality control of our reads is complete,</a:t>
            </a:r>
            <a:r>
              <a:rPr lang="en-US" baseline="0" dirty="0" smtClean="0"/>
              <a:t> additionally we have </a:t>
            </a:r>
            <a:r>
              <a:rPr lang="en-US" dirty="0" smtClean="0"/>
              <a:t>taken our forward</a:t>
            </a:r>
            <a:r>
              <a:rPr lang="en-US" baseline="0" dirty="0" smtClean="0"/>
              <a:t> and reverse reads and have aligned them to a reference genome. The next step is a local realignment of the reads.</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28</a:t>
            </a:fld>
            <a:endParaRPr lang="en-US"/>
          </a:p>
        </p:txBody>
      </p:sp>
    </p:spTree>
    <p:extLst>
      <p:ext uri="{BB962C8B-B14F-4D97-AF65-F5344CB8AC3E}">
        <p14:creationId xmlns:p14="http://schemas.microsoft.com/office/powerpoint/2010/main" val="76716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a:t>
            </a:r>
            <a:r>
              <a:rPr lang="en-US" baseline="0" dirty="0" smtClean="0"/>
              <a:t> realignment is performed because of the way mapping is performed. Every read is mapped individually, this means that one read is naïve of the other reads in its position. This </a:t>
            </a:r>
            <a:r>
              <a:rPr lang="en-US" b="1" baseline="0" dirty="0" smtClean="0"/>
              <a:t>can</a:t>
            </a:r>
            <a:r>
              <a:rPr lang="en-US" baseline="0" dirty="0" smtClean="0"/>
              <a:t> lead to, </a:t>
            </a:r>
            <a:r>
              <a:rPr lang="en-US" baseline="0" dirty="0" err="1" smtClean="0"/>
              <a:t>doesnt</a:t>
            </a:r>
            <a:r>
              <a:rPr lang="en-US" baseline="0" dirty="0" smtClean="0"/>
              <a:t> have to happen often, but </a:t>
            </a:r>
            <a:r>
              <a:rPr lang="en-US" b="1" baseline="0" dirty="0" smtClean="0"/>
              <a:t>can</a:t>
            </a:r>
            <a:r>
              <a:rPr lang="en-US" baseline="0" dirty="0" smtClean="0"/>
              <a:t> lead to a single variant being split into multiple variants.</a:t>
            </a:r>
          </a:p>
          <a:p>
            <a:endParaRPr lang="en-US" baseline="0" dirty="0" smtClean="0"/>
          </a:p>
          <a:p>
            <a:r>
              <a:rPr lang="en-US" baseline="0" dirty="0" smtClean="0"/>
              <a:t>For example here on the left we have some T repeats where we get two variants A and G that, if just shifted </a:t>
            </a:r>
            <a:r>
              <a:rPr lang="en-US" baseline="0" dirty="0" err="1" smtClean="0"/>
              <a:t>abit</a:t>
            </a:r>
            <a:r>
              <a:rPr lang="en-US" baseline="0" dirty="0" smtClean="0"/>
              <a:t> to the right, are not two variants anymore. When we take all reads into account during local realignment it turns out the most likely explanation for this region is a deletion rather than a deletion and two variants.</a:t>
            </a:r>
          </a:p>
          <a:p>
            <a:endParaRPr lang="en-US" baseline="0" dirty="0" smtClean="0"/>
          </a:p>
          <a:p>
            <a:r>
              <a:rPr lang="en-US" baseline="0" dirty="0" smtClean="0"/>
              <a:t>From Broad on RTC: “</a:t>
            </a:r>
            <a:r>
              <a:rPr lang="en-US" sz="1200" b="0" i="0" kern="1200" dirty="0" smtClean="0">
                <a:solidFill>
                  <a:schemeClr val="tx1"/>
                </a:solidFill>
                <a:effectLst/>
                <a:latin typeface="+mn-lt"/>
                <a:ea typeface="+mn-ea"/>
                <a:cs typeface="+mn-cs"/>
              </a:rPr>
              <a:t>The local realignment process is designed to consume one or more BAM files and to locally realign reads such that the number of mismatching bases is minimized across all the reads. In general, a large percent of regions requiring local realignment are due to the presence of an insertion or deletion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in the individual's genome with respect to the reference genome. Such alignment artifacts result in many bases mismatching the reference near the misalignment, which are easily mistaken as SNPs. Moreover, since read mapping algorithms operate on each read independently, it is impossible to place reads on the reference genome such that mismatches are minimized across all reads. Consequently, even when some reads are correctly mapped with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reads covering the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near just the start or end of the read are often incorrectly mapped with respect the true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also requiring realignment. Local realignment serves to transform regions with misalignments due to </a:t>
            </a:r>
            <a:r>
              <a:rPr lang="en-US" sz="1200" b="0" i="0" kern="1200" dirty="0" err="1" smtClean="0">
                <a:solidFill>
                  <a:schemeClr val="tx1"/>
                </a:solidFill>
                <a:effectLst/>
                <a:latin typeface="+mn-lt"/>
                <a:ea typeface="+mn-ea"/>
                <a:cs typeface="+mn-cs"/>
              </a:rPr>
              <a:t>indels</a:t>
            </a:r>
            <a:r>
              <a:rPr lang="en-US" sz="1200" b="0" i="0" kern="1200" dirty="0" smtClean="0">
                <a:solidFill>
                  <a:schemeClr val="tx1"/>
                </a:solidFill>
                <a:effectLst/>
                <a:latin typeface="+mn-lt"/>
                <a:ea typeface="+mn-ea"/>
                <a:cs typeface="+mn-cs"/>
              </a:rPr>
              <a:t> into clean reads containing a consensus </a:t>
            </a:r>
            <a:r>
              <a:rPr lang="en-US" sz="1200" b="0" i="0" kern="1200" dirty="0" err="1" smtClean="0">
                <a:solidFill>
                  <a:schemeClr val="tx1"/>
                </a:solidFill>
                <a:effectLst/>
                <a:latin typeface="+mn-lt"/>
                <a:ea typeface="+mn-ea"/>
                <a:cs typeface="+mn-cs"/>
              </a:rPr>
              <a:t>indel</a:t>
            </a:r>
            <a:r>
              <a:rPr lang="en-US" sz="1200" b="0" i="0" kern="1200" dirty="0" smtClean="0">
                <a:solidFill>
                  <a:schemeClr val="tx1"/>
                </a:solidFill>
                <a:effectLst/>
                <a:latin typeface="+mn-lt"/>
                <a:ea typeface="+mn-ea"/>
                <a:cs typeface="+mn-cs"/>
              </a:rPr>
              <a:t> suitable for standard variant discovery approaches.</a:t>
            </a:r>
          </a:p>
          <a:p>
            <a:r>
              <a:rPr lang="en-US" sz="1200" b="1" i="0" kern="1200" dirty="0" smtClean="0">
                <a:solidFill>
                  <a:schemeClr val="tx1"/>
                </a:solidFill>
                <a:effectLst/>
                <a:latin typeface="+mn-lt"/>
                <a:ea typeface="+mn-ea"/>
                <a:cs typeface="+mn-cs"/>
              </a:rPr>
              <a:t>Note that </a:t>
            </a:r>
            <a:r>
              <a:rPr lang="en-US" sz="1200" b="1" i="0" kern="1200" dirty="0" err="1" smtClean="0">
                <a:solidFill>
                  <a:schemeClr val="tx1"/>
                </a:solidFill>
                <a:effectLst/>
                <a:latin typeface="+mn-lt"/>
                <a:ea typeface="+mn-ea"/>
                <a:cs typeface="+mn-cs"/>
              </a:rPr>
              <a:t>indel</a:t>
            </a:r>
            <a:r>
              <a:rPr lang="en-US" sz="1200" b="1" i="0" kern="1200" dirty="0" smtClean="0">
                <a:solidFill>
                  <a:schemeClr val="tx1"/>
                </a:solidFill>
                <a:effectLst/>
                <a:latin typeface="+mn-lt"/>
                <a:ea typeface="+mn-ea"/>
                <a:cs typeface="+mn-cs"/>
              </a:rPr>
              <a:t> realignment is no longer necessary for variant discovery if you plan to use a variant caller that performs a haplotype assembly step, such as </a:t>
            </a:r>
            <a:r>
              <a:rPr lang="en-US" sz="1200" b="1" i="0" kern="1200" dirty="0" err="1" smtClean="0">
                <a:solidFill>
                  <a:schemeClr val="tx1"/>
                </a:solidFill>
                <a:effectLst/>
                <a:latin typeface="+mn-lt"/>
                <a:ea typeface="+mn-ea"/>
                <a:cs typeface="+mn-cs"/>
              </a:rPr>
              <a:t>HaplotypeCaller</a:t>
            </a:r>
            <a:r>
              <a:rPr lang="en-US" sz="1200" b="1" i="0" kern="1200" dirty="0" smtClean="0">
                <a:solidFill>
                  <a:schemeClr val="tx1"/>
                </a:solidFill>
                <a:effectLst/>
                <a:latin typeface="+mn-lt"/>
                <a:ea typeface="+mn-ea"/>
                <a:cs typeface="+mn-cs"/>
              </a:rPr>
              <a:t> or MuTect2. However it is still required when using legacy callers such as </a:t>
            </a:r>
            <a:r>
              <a:rPr lang="en-US" sz="1200" b="1" i="0" kern="1200" dirty="0" err="1" smtClean="0">
                <a:solidFill>
                  <a:schemeClr val="tx1"/>
                </a:solidFill>
                <a:effectLst/>
                <a:latin typeface="+mn-lt"/>
                <a:ea typeface="+mn-ea"/>
                <a:cs typeface="+mn-cs"/>
              </a:rPr>
              <a:t>UnifiedGenotyper</a:t>
            </a:r>
            <a:r>
              <a:rPr lang="en-US" sz="1200" b="1" i="0" kern="1200" dirty="0" smtClean="0">
                <a:solidFill>
                  <a:schemeClr val="tx1"/>
                </a:solidFill>
                <a:effectLst/>
                <a:latin typeface="+mn-lt"/>
                <a:ea typeface="+mn-ea"/>
                <a:cs typeface="+mn-cs"/>
              </a:rPr>
              <a:t> or the original </a:t>
            </a:r>
            <a:r>
              <a:rPr lang="en-US" sz="1200" b="1" i="0" kern="1200" dirty="0" err="1" smtClean="0">
                <a:solidFill>
                  <a:schemeClr val="tx1"/>
                </a:solidFill>
                <a:effectLst/>
                <a:latin typeface="+mn-lt"/>
                <a:ea typeface="+mn-ea"/>
                <a:cs typeface="+mn-cs"/>
              </a:rPr>
              <a:t>MuTect</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There are 2 steps to the realignment process:</a:t>
            </a:r>
          </a:p>
          <a:p>
            <a:r>
              <a:rPr lang="en-US" sz="1200" b="0" i="0" kern="1200" dirty="0" smtClean="0">
                <a:solidFill>
                  <a:schemeClr val="tx1"/>
                </a:solidFill>
                <a:effectLst/>
                <a:latin typeface="+mn-lt"/>
                <a:ea typeface="+mn-ea"/>
                <a:cs typeface="+mn-cs"/>
              </a:rPr>
              <a:t>Determining (small) suspicious intervals which are likely in need of realignment (</a:t>
            </a:r>
            <a:r>
              <a:rPr lang="en-US" sz="1200" b="0" i="0" kern="1200" dirty="0" err="1" smtClean="0">
                <a:solidFill>
                  <a:schemeClr val="tx1"/>
                </a:solidFill>
                <a:effectLst/>
                <a:latin typeface="+mn-lt"/>
                <a:ea typeface="+mn-ea"/>
                <a:cs typeface="+mn-cs"/>
              </a:rPr>
              <a:t>RealignerTargetCreator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Running the </a:t>
            </a:r>
            <a:r>
              <a:rPr lang="en-US" sz="1200" b="0" i="0" kern="1200" dirty="0" err="1" smtClean="0">
                <a:solidFill>
                  <a:schemeClr val="tx1"/>
                </a:solidFill>
                <a:effectLst/>
                <a:latin typeface="+mn-lt"/>
                <a:ea typeface="+mn-ea"/>
                <a:cs typeface="+mn-cs"/>
              </a:rPr>
              <a:t>realigner</a:t>
            </a:r>
            <a:r>
              <a:rPr lang="en-US" sz="1200" b="0" i="0" kern="1200" dirty="0" smtClean="0">
                <a:solidFill>
                  <a:schemeClr val="tx1"/>
                </a:solidFill>
                <a:effectLst/>
                <a:latin typeface="+mn-lt"/>
                <a:ea typeface="+mn-ea"/>
                <a:cs typeface="+mn-cs"/>
              </a:rPr>
              <a:t> over those intervals (see the </a:t>
            </a:r>
            <a:r>
              <a:rPr lang="en-US" sz="1200" b="0" i="0" kern="1200" dirty="0" err="1" smtClean="0">
                <a:solidFill>
                  <a:schemeClr val="tx1"/>
                </a:solidFill>
                <a:effectLst/>
                <a:latin typeface="+mn-lt"/>
                <a:ea typeface="+mn-ea"/>
                <a:cs typeface="+mn-cs"/>
              </a:rPr>
              <a:t>IndelRealigner</a:t>
            </a:r>
            <a:r>
              <a:rPr lang="en-US" sz="1200" b="0" i="0" kern="1200" dirty="0" smtClean="0">
                <a:solidFill>
                  <a:schemeClr val="tx1"/>
                </a:solidFill>
                <a:effectLst/>
                <a:latin typeface="+mn-lt"/>
                <a:ea typeface="+mn-ea"/>
                <a:cs typeface="+mn-cs"/>
              </a:rPr>
              <a:t> tool)</a:t>
            </a:r>
            <a:r>
              <a:rPr lang="en-US" sz="1200" b="0" i="0" kern="1200" baseline="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3028652-11D1-8A42-9F26-9AC760C0492B}" type="slidenum">
              <a:rPr lang="en-US" smtClean="0"/>
              <a:t>29</a:t>
            </a:fld>
            <a:endParaRPr lang="en-US"/>
          </a:p>
        </p:txBody>
      </p:sp>
    </p:spTree>
    <p:extLst>
      <p:ext uri="{BB962C8B-B14F-4D97-AF65-F5344CB8AC3E}">
        <p14:creationId xmlns:p14="http://schemas.microsoft.com/office/powerpoint/2010/main" val="2089333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perform local realignment we use BROADS </a:t>
            </a:r>
            <a:r>
              <a:rPr lang="en-US" dirty="0" smtClean="0"/>
              <a:t>GATK, or genome analysis toolkit, which</a:t>
            </a:r>
            <a:r>
              <a:rPr lang="en-US" baseline="0" dirty="0" smtClean="0"/>
              <a:t> is available on UPPMAX via the module load system. First the tool </a:t>
            </a:r>
            <a:r>
              <a:rPr lang="en-US" baseline="0" dirty="0" err="1" smtClean="0"/>
              <a:t>RealignerTargetCreator</a:t>
            </a:r>
            <a:r>
              <a:rPr lang="en-US" baseline="0" dirty="0" smtClean="0"/>
              <a:t>, as its name strongly implies, parses your aligned reads and identifies targets where realignment might be necessary. Then the tool </a:t>
            </a:r>
            <a:r>
              <a:rPr lang="en-US" baseline="0" dirty="0" err="1" smtClean="0"/>
              <a:t>indelrealigner</a:t>
            </a:r>
            <a:r>
              <a:rPr lang="en-US" baseline="0" dirty="0" smtClean="0"/>
              <a:t> is run, taking these targets as input, and performs the actual realignment.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Somewhat of a </a:t>
            </a:r>
            <a:r>
              <a:rPr lang="en-US" baseline="0" dirty="0" err="1" smtClean="0"/>
              <a:t>sidenote</a:t>
            </a:r>
            <a:r>
              <a:rPr lang="en-US" baseline="0" dirty="0" smtClean="0"/>
              <a:t> here is that the commonly used </a:t>
            </a:r>
            <a:r>
              <a:rPr lang="en-US" baseline="0" dirty="0" err="1" smtClean="0"/>
              <a:t>haplotypecaller</a:t>
            </a:r>
            <a:r>
              <a:rPr lang="en-US" baseline="0" dirty="0" smtClean="0"/>
              <a:t>, which is used for variant calling, performs local realignment on the fly. </a:t>
            </a:r>
            <a:r>
              <a:rPr lang="sv-SE" baseline="0" dirty="0" err="1" smtClean="0"/>
              <a:t>However</a:t>
            </a:r>
            <a:r>
              <a:rPr lang="sv-SE" baseline="0" dirty="0" smtClean="0"/>
              <a:t>, </a:t>
            </a:r>
            <a:r>
              <a:rPr lang="sv-SE" baseline="0" dirty="0" err="1" smtClean="0"/>
              <a:t>since</a:t>
            </a:r>
            <a:r>
              <a:rPr lang="sv-SE" baseline="0" dirty="0" smtClean="0"/>
              <a:t> </a:t>
            </a:r>
            <a:r>
              <a:rPr lang="sv-SE" baseline="0" dirty="0" err="1" smtClean="0"/>
              <a:t>most</a:t>
            </a:r>
            <a:r>
              <a:rPr lang="sv-SE" baseline="0" dirty="0" smtClean="0"/>
              <a:t> </a:t>
            </a:r>
            <a:r>
              <a:rPr lang="sv-SE" baseline="0" dirty="0" err="1" smtClean="0"/>
              <a:t>other</a:t>
            </a:r>
            <a:r>
              <a:rPr lang="sv-SE" baseline="0" dirty="0" smtClean="0"/>
              <a:t> variant </a:t>
            </a:r>
            <a:r>
              <a:rPr lang="sv-SE" baseline="0" dirty="0" err="1" smtClean="0"/>
              <a:t>callers</a:t>
            </a:r>
            <a:r>
              <a:rPr lang="sv-SE" baseline="0" dirty="0" smtClean="0"/>
              <a:t> to my </a:t>
            </a:r>
            <a:r>
              <a:rPr lang="sv-SE" baseline="0" dirty="0" err="1" smtClean="0"/>
              <a:t>knowledge</a:t>
            </a:r>
            <a:r>
              <a:rPr lang="sv-SE" baseline="0" dirty="0" smtClean="0"/>
              <a:t> do not </a:t>
            </a:r>
            <a:r>
              <a:rPr lang="sv-SE" baseline="0" dirty="0" err="1" smtClean="0"/>
              <a:t>have</a:t>
            </a:r>
            <a:r>
              <a:rPr lang="sv-SE" baseline="0" dirty="0" smtClean="0"/>
              <a:t> </a:t>
            </a:r>
            <a:r>
              <a:rPr lang="sv-SE" baseline="0" dirty="0" err="1" smtClean="0"/>
              <a:t>this</a:t>
            </a:r>
            <a:r>
              <a:rPr lang="sv-SE" baseline="0" dirty="0" smtClean="0"/>
              <a:t> feature and </a:t>
            </a:r>
            <a:r>
              <a:rPr lang="sv-SE" baseline="0" dirty="0" err="1" smtClean="0"/>
              <a:t>there</a:t>
            </a:r>
            <a:r>
              <a:rPr lang="sv-SE" baseline="0" dirty="0" smtClean="0"/>
              <a:t> is an </a:t>
            </a:r>
            <a:r>
              <a:rPr lang="sv-SE" baseline="0" dirty="0" err="1" smtClean="0"/>
              <a:t>intrinsic</a:t>
            </a:r>
            <a:r>
              <a:rPr lang="sv-SE" baseline="0" dirty="0" smtClean="0"/>
              <a:t> </a:t>
            </a:r>
            <a:r>
              <a:rPr lang="sv-SE" baseline="0" dirty="0" err="1" smtClean="0"/>
              <a:t>value</a:t>
            </a:r>
            <a:r>
              <a:rPr lang="sv-SE" baseline="0" dirty="0" smtClean="0"/>
              <a:t> in </a:t>
            </a:r>
            <a:r>
              <a:rPr lang="sv-SE" baseline="0" dirty="0" err="1" smtClean="0"/>
              <a:t>understanding</a:t>
            </a:r>
            <a:r>
              <a:rPr lang="sv-SE" baseline="0" dirty="0" smtClean="0"/>
              <a:t> </a:t>
            </a:r>
            <a:r>
              <a:rPr lang="sv-SE" baseline="0" dirty="0" err="1" smtClean="0"/>
              <a:t>what</a:t>
            </a:r>
            <a:r>
              <a:rPr lang="sv-SE" baseline="0" dirty="0" smtClean="0"/>
              <a:t> it is </a:t>
            </a:r>
            <a:r>
              <a:rPr lang="sv-SE" baseline="0" dirty="0" err="1" smtClean="0"/>
              <a:t>checking</a:t>
            </a:r>
            <a:r>
              <a:rPr lang="sv-SE" baseline="0" dirty="0" smtClean="0"/>
              <a:t> for I </a:t>
            </a:r>
            <a:r>
              <a:rPr lang="sv-SE" baseline="0" dirty="0" err="1" smtClean="0"/>
              <a:t>will</a:t>
            </a:r>
            <a:r>
              <a:rPr lang="sv-SE" baseline="0" dirty="0" smtClean="0"/>
              <a:t> </a:t>
            </a:r>
            <a:r>
              <a:rPr lang="sv-SE" baseline="0" dirty="0" err="1" smtClean="0"/>
              <a:t>explain</a:t>
            </a:r>
            <a:r>
              <a:rPr lang="sv-SE" baseline="0" dirty="0" smtClean="0"/>
              <a:t> </a:t>
            </a:r>
            <a:r>
              <a:rPr lang="sv-SE" baseline="0" dirty="0" err="1" smtClean="0"/>
              <a:t>this</a:t>
            </a:r>
            <a:r>
              <a:rPr lang="sv-SE" baseline="0" dirty="0" smtClean="0"/>
              <a:t> step </a:t>
            </a:r>
            <a:r>
              <a:rPr lang="sv-SE" baseline="0" dirty="0" err="1" smtClean="0"/>
              <a:t>anyway</a:t>
            </a:r>
            <a:r>
              <a:rPr lang="sv-SE" baseline="0" dirty="0" smtClean="0"/>
              <a:t>. I just </a:t>
            </a:r>
            <a:r>
              <a:rPr lang="sv-SE" baseline="0" dirty="0" err="1" smtClean="0"/>
              <a:t>thought</a:t>
            </a:r>
            <a:r>
              <a:rPr lang="sv-SE" baseline="0" dirty="0" smtClean="0"/>
              <a:t> </a:t>
            </a:r>
            <a:r>
              <a:rPr lang="sv-SE" baseline="0" dirty="0" err="1" smtClean="0"/>
              <a:t>you</a:t>
            </a:r>
            <a:r>
              <a:rPr lang="sv-SE" baseline="0" dirty="0" smtClean="0"/>
              <a:t> </a:t>
            </a:r>
            <a:r>
              <a:rPr lang="sv-SE" baseline="0" dirty="0" err="1" smtClean="0"/>
              <a:t>should</a:t>
            </a:r>
            <a:r>
              <a:rPr lang="sv-SE" baseline="0" dirty="0" smtClean="0"/>
              <a:t> </a:t>
            </a:r>
            <a:r>
              <a:rPr lang="sv-SE" baseline="0" dirty="0" err="1" smtClean="0"/>
              <a:t>know</a:t>
            </a:r>
            <a:r>
              <a:rPr lang="sv-SE" baseline="0" dirty="0" smtClean="0"/>
              <a:t>. I </a:t>
            </a:r>
            <a:r>
              <a:rPr lang="sv-SE" baseline="0" dirty="0" err="1" smtClean="0"/>
              <a:t>also</a:t>
            </a:r>
            <a:r>
              <a:rPr lang="sv-SE" baseline="0" dirty="0" smtClean="0"/>
              <a:t> </a:t>
            </a:r>
            <a:r>
              <a:rPr lang="sv-SE" baseline="0" dirty="0" err="1" smtClean="0"/>
              <a:t>mention</a:t>
            </a:r>
            <a:r>
              <a:rPr lang="sv-SE" baseline="0" dirty="0" smtClean="0"/>
              <a:t> mutect2 </a:t>
            </a:r>
            <a:r>
              <a:rPr lang="sv-SE" baseline="0" dirty="0" err="1" smtClean="0"/>
              <a:t>here</a:t>
            </a:r>
            <a:r>
              <a:rPr lang="sv-SE" baseline="0" dirty="0" smtClean="0"/>
              <a:t> </a:t>
            </a:r>
            <a:r>
              <a:rPr lang="sv-SE" baseline="0" dirty="0" err="1" smtClean="0"/>
              <a:t>which</a:t>
            </a:r>
            <a:r>
              <a:rPr lang="sv-SE" baseline="0" dirty="0" smtClean="0"/>
              <a:t> is a </a:t>
            </a:r>
            <a:r>
              <a:rPr lang="sv-SE" baseline="0" dirty="0" err="1" smtClean="0"/>
              <a:t>tool</a:t>
            </a:r>
            <a:r>
              <a:rPr lang="sv-SE" baseline="0" dirty="0" smtClean="0"/>
              <a:t> for </a:t>
            </a:r>
            <a:r>
              <a:rPr lang="sv-SE" baseline="0" dirty="0" err="1" smtClean="0"/>
              <a:t>tumor</a:t>
            </a:r>
            <a:r>
              <a:rPr lang="sv-SE" baseline="0" dirty="0" smtClean="0"/>
              <a:t>/normal variant </a:t>
            </a:r>
            <a:r>
              <a:rPr lang="sv-SE" baseline="0" dirty="0" err="1" smtClean="0"/>
              <a:t>calling</a:t>
            </a:r>
            <a:r>
              <a:rPr lang="sv-SE" baseline="0" dirty="0" smtClean="0"/>
              <a:t>, a </a:t>
            </a:r>
            <a:r>
              <a:rPr lang="sv-SE" baseline="0" dirty="0" err="1" smtClean="0"/>
              <a:t>lecture</a:t>
            </a:r>
            <a:r>
              <a:rPr lang="sv-SE" baseline="0" dirty="0" smtClean="0"/>
              <a:t> in and </a:t>
            </a:r>
            <a:r>
              <a:rPr lang="sv-SE" baseline="0" dirty="0" err="1" smtClean="0"/>
              <a:t>of</a:t>
            </a:r>
            <a:r>
              <a:rPr lang="sv-SE" baseline="0" dirty="0" smtClean="0"/>
              <a:t> </a:t>
            </a:r>
            <a:r>
              <a:rPr lang="sv-SE" baseline="0" dirty="0" err="1" smtClean="0"/>
              <a:t>itself</a:t>
            </a:r>
            <a:r>
              <a:rPr lang="sv-SE" baseline="0" dirty="0" smtClean="0"/>
              <a:t>, </a:t>
            </a:r>
            <a:r>
              <a:rPr lang="sv-SE" baseline="0" dirty="0" err="1" smtClean="0"/>
              <a:t>which</a:t>
            </a:r>
            <a:r>
              <a:rPr lang="sv-SE" baseline="0" dirty="0" smtClean="0"/>
              <a:t> </a:t>
            </a:r>
            <a:r>
              <a:rPr lang="sv-SE" baseline="0" dirty="0" err="1" smtClean="0"/>
              <a:t>also</a:t>
            </a:r>
            <a:r>
              <a:rPr lang="sv-SE" baseline="0" dirty="0" smtClean="0"/>
              <a:t> </a:t>
            </a:r>
            <a:r>
              <a:rPr lang="sv-SE" baseline="0" dirty="0" err="1" smtClean="0"/>
              <a:t>performs</a:t>
            </a:r>
            <a:r>
              <a:rPr lang="sv-SE" baseline="0" dirty="0" smtClean="0"/>
              <a:t> </a:t>
            </a:r>
            <a:r>
              <a:rPr lang="sv-SE" baseline="0" dirty="0" err="1" smtClean="0"/>
              <a:t>local</a:t>
            </a:r>
            <a:r>
              <a:rPr lang="sv-SE" baseline="0" dirty="0" smtClean="0"/>
              <a:t> </a:t>
            </a:r>
            <a:r>
              <a:rPr lang="sv-SE" baseline="0" dirty="0" err="1" smtClean="0"/>
              <a:t>realignment</a:t>
            </a:r>
            <a:r>
              <a:rPr lang="sv-SE" baseline="0" dirty="0" smtClean="0"/>
              <a:t> on the fly.</a:t>
            </a:r>
            <a:endParaRPr lang="en-US" dirty="0" smtClean="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30</a:t>
            </a:fld>
            <a:endParaRPr lang="en-US"/>
          </a:p>
        </p:txBody>
      </p:sp>
    </p:spTree>
    <p:extLst>
      <p:ext uri="{BB962C8B-B14F-4D97-AF65-F5344CB8AC3E}">
        <p14:creationId xmlns:p14="http://schemas.microsoft.com/office/powerpoint/2010/main" val="377701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concept we need to understand is what the reference genome is. It is a</a:t>
            </a:r>
            <a:r>
              <a:rPr lang="en-US" dirty="0" smtClean="0"/>
              <a:t> haploid nucleic acid</a:t>
            </a:r>
            <a:r>
              <a:rPr lang="en-US" baseline="0" dirty="0" smtClean="0"/>
              <a:t> sequence which represents a species. </a:t>
            </a:r>
          </a:p>
          <a:p>
            <a:endParaRPr lang="en-US" baseline="0" dirty="0" smtClean="0"/>
          </a:p>
          <a:p>
            <a:r>
              <a:rPr lang="en-US" baseline="0" dirty="0" smtClean="0"/>
              <a:t>HG19 was release in 2009 and is based on thirteen anonymous volunteers from Buffalo, NY.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a:t>
            </a:fld>
            <a:endParaRPr lang="en-US"/>
          </a:p>
        </p:txBody>
      </p:sp>
    </p:spTree>
    <p:extLst>
      <p:ext uri="{BB962C8B-B14F-4D97-AF65-F5344CB8AC3E}">
        <p14:creationId xmlns:p14="http://schemas.microsoft.com/office/powerpoint/2010/main" val="485597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we have checked the quality of our reads, we have trimmed them accordingly and removed adapters, we have aligned them to a reference genome and we have corrected for issues that may have arisen during alignment by using all the aligned information for positions to clear up mistakes.</a:t>
            </a:r>
          </a:p>
          <a:p>
            <a:endParaRPr lang="en-US" baseline="0" dirty="0" smtClean="0"/>
          </a:p>
          <a:p>
            <a:r>
              <a:rPr lang="en-US" baseline="0" dirty="0" smtClean="0"/>
              <a:t>The next step in our workflow is removing duplicates from the data.</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31</a:t>
            </a:fld>
            <a:endParaRPr lang="en-US"/>
          </a:p>
        </p:txBody>
      </p:sp>
    </p:spTree>
    <p:extLst>
      <p:ext uri="{BB962C8B-B14F-4D97-AF65-F5344CB8AC3E}">
        <p14:creationId xmlns:p14="http://schemas.microsoft.com/office/powerpoint/2010/main" val="17062654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tool for this is </a:t>
            </a:r>
            <a:r>
              <a:rPr lang="en-US" baseline="0" dirty="0" err="1" smtClean="0"/>
              <a:t>picards</a:t>
            </a:r>
            <a:r>
              <a:rPr lang="en-US" baseline="0" dirty="0" smtClean="0"/>
              <a:t> </a:t>
            </a:r>
            <a:r>
              <a:rPr lang="en-US" baseline="0" dirty="0" err="1" smtClean="0"/>
              <a:t>MarkDuplicates</a:t>
            </a:r>
            <a:r>
              <a:rPr lang="en-US" baseline="0" dirty="0" smtClean="0"/>
              <a:t>. </a:t>
            </a:r>
          </a:p>
          <a:p>
            <a:endParaRPr lang="en-US" baseline="0" dirty="0" smtClean="0"/>
          </a:p>
          <a:p>
            <a:r>
              <a:rPr lang="en-US" baseline="0" dirty="0" smtClean="0"/>
              <a:t>Occur PCR</a:t>
            </a:r>
          </a:p>
          <a:p>
            <a:r>
              <a:rPr lang="en-US" baseline="0" dirty="0" smtClean="0"/>
              <a:t>Copies same fragment </a:t>
            </a:r>
            <a:r>
              <a:rPr lang="en-US" baseline="0" dirty="0" err="1" smtClean="0"/>
              <a:t>goto</a:t>
            </a:r>
            <a:r>
              <a:rPr lang="en-US" baseline="0" dirty="0" smtClean="0"/>
              <a:t> different </a:t>
            </a:r>
            <a:r>
              <a:rPr lang="en-US" baseline="0" dirty="0" err="1" smtClean="0"/>
              <a:t>flowcells</a:t>
            </a:r>
            <a:endParaRPr lang="en-US" baseline="0" dirty="0" smtClean="0"/>
          </a:p>
          <a:p>
            <a:r>
              <a:rPr lang="en-US" baseline="0" dirty="0" smtClean="0"/>
              <a:t>High library complexity is good</a:t>
            </a:r>
          </a:p>
          <a:p>
            <a:r>
              <a:rPr lang="en-US" baseline="0" dirty="0" smtClean="0"/>
              <a:t>Don’t add information</a:t>
            </a:r>
          </a:p>
          <a:p>
            <a:endParaRPr lang="en-US" baseline="0" dirty="0" smtClean="0"/>
          </a:p>
          <a:p>
            <a:r>
              <a:rPr lang="en-US" baseline="0" dirty="0" smtClean="0"/>
              <a:t>Optical duplicates</a:t>
            </a:r>
          </a:p>
          <a:p>
            <a:r>
              <a:rPr lang="en-US" baseline="0" dirty="0" smtClean="0"/>
              <a:t>Less talked about</a:t>
            </a:r>
          </a:p>
          <a:p>
            <a:r>
              <a:rPr lang="en-US" baseline="0" dirty="0" smtClean="0"/>
              <a:t>One </a:t>
            </a:r>
            <a:r>
              <a:rPr lang="en-US" baseline="0" dirty="0" err="1" smtClean="0"/>
              <a:t>flowcell</a:t>
            </a:r>
            <a:r>
              <a:rPr lang="en-US" baseline="0" dirty="0" smtClean="0"/>
              <a:t> cluster</a:t>
            </a:r>
          </a:p>
          <a:p>
            <a:r>
              <a:rPr lang="en-US" baseline="0" dirty="0" smtClean="0"/>
              <a:t>Incorrectly identified on several cells</a:t>
            </a:r>
          </a:p>
          <a:p>
            <a:endParaRPr lang="en-US" baseline="0" dirty="0" smtClean="0"/>
          </a:p>
          <a:p>
            <a:r>
              <a:rPr lang="en-US" baseline="0" dirty="0" smtClean="0"/>
              <a:t>Amplicon</a:t>
            </a:r>
          </a:p>
          <a:p>
            <a:endParaRPr lang="en-US" baseline="0" dirty="0" smtClean="0"/>
          </a:p>
          <a:p>
            <a:r>
              <a:rPr lang="en-US" baseline="0" dirty="0" smtClean="0"/>
              <a:t>Duplicates typically arise during PCR amplification of the fragments with adapters. We </a:t>
            </a:r>
            <a:r>
              <a:rPr lang="en-US" sz="1200" b="0" i="0" kern="1200" dirty="0" smtClean="0">
                <a:solidFill>
                  <a:schemeClr val="tx1"/>
                </a:solidFill>
                <a:effectLst/>
                <a:latin typeface="+mn-lt"/>
                <a:ea typeface="+mn-ea"/>
                <a:cs typeface="+mn-cs"/>
              </a:rPr>
              <a:t>are </a:t>
            </a:r>
            <a:r>
              <a:rPr lang="en-US" sz="1200" b="0" i="1" kern="1200" dirty="0" smtClean="0">
                <a:solidFill>
                  <a:schemeClr val="tx1"/>
                </a:solidFill>
                <a:effectLst/>
                <a:latin typeface="+mn-lt"/>
                <a:ea typeface="+mn-ea"/>
                <a:cs typeface="+mn-cs"/>
              </a:rPr>
              <a:t>intentionally</a:t>
            </a:r>
            <a:r>
              <a:rPr lang="en-US" sz="1200" b="0" i="0" kern="1200" dirty="0" smtClean="0">
                <a:solidFill>
                  <a:schemeClr val="tx1"/>
                </a:solidFill>
                <a:effectLst/>
                <a:latin typeface="+mn-lt"/>
                <a:ea typeface="+mn-ea"/>
                <a:cs typeface="+mn-cs"/>
              </a:rPr>
              <a:t> creating multiple copies of each original genomic DNA molecule so that you have enough of them. The</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PCR duplicates occur when two copies of the same original molecule get onto different areas of the </a:t>
            </a:r>
            <a:r>
              <a:rPr lang="en-US" sz="1200" b="0" i="0" kern="1200" dirty="0" err="1" smtClean="0">
                <a:solidFill>
                  <a:schemeClr val="tx1"/>
                </a:solidFill>
                <a:effectLst/>
                <a:latin typeface="+mn-lt"/>
                <a:ea typeface="+mn-ea"/>
                <a:cs typeface="+mn-cs"/>
              </a:rPr>
              <a:t>flowcell</a:t>
            </a:r>
            <a:r>
              <a:rPr lang="en-US" sz="1200" b="0" i="0" kern="1200" dirty="0" smtClean="0">
                <a:solidFill>
                  <a:schemeClr val="tx1"/>
                </a:solidFill>
                <a:effectLst/>
                <a:latin typeface="+mn-lt"/>
                <a:ea typeface="+mn-ea"/>
                <a:cs typeface="+mn-cs"/>
              </a:rPr>
              <a:t>. A greater amount of starting material</a:t>
            </a:r>
            <a:r>
              <a:rPr lang="en-US" sz="1200" b="0" i="0" kern="1200" baseline="0" dirty="0" smtClean="0">
                <a:solidFill>
                  <a:schemeClr val="tx1"/>
                </a:solidFill>
                <a:effectLst/>
                <a:latin typeface="+mn-lt"/>
                <a:ea typeface="+mn-ea"/>
                <a:cs typeface="+mn-cs"/>
              </a:rPr>
              <a:t>, often termed as having a high complexity library, is a good indicator of not having a big problem with duplicates.</a:t>
            </a:r>
            <a:endParaRPr lang="en-US" baseline="0" dirty="0" smtClean="0"/>
          </a:p>
          <a:p>
            <a:endParaRPr lang="en-US" baseline="0" dirty="0" smtClean="0"/>
          </a:p>
          <a:p>
            <a:r>
              <a:rPr lang="en-US" baseline="0" dirty="0" smtClean="0"/>
              <a:t>And duplicates don</a:t>
            </a:r>
            <a:r>
              <a:rPr lang="uk-UA" baseline="0" dirty="0" smtClean="0"/>
              <a:t>’</a:t>
            </a:r>
            <a:r>
              <a:rPr lang="en-US" baseline="0" dirty="0" smtClean="0"/>
              <a:t>t give any additional information, as you can see here, what we want is reads slightly off from </a:t>
            </a:r>
            <a:r>
              <a:rPr lang="en-US" baseline="0" dirty="0" err="1" smtClean="0"/>
              <a:t>eachother</a:t>
            </a:r>
            <a:r>
              <a:rPr lang="en-US" baseline="0" dirty="0" smtClean="0"/>
              <a:t>, so we know that they are adding new information. You can also choose to just mark the duplicates rather than remove them entirely as many variant callers can ignore reads marked as duplicates. This gives you the option later to perform variant calling with and without duplicates and compare the results.</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during some kinds of sequencing, such as amplicon sequencing, you tend to recommend not removing duplicates as there will be many duplicates by design. So keep that in mind.</a:t>
            </a:r>
            <a:endParaRPr lang="en-US" dirty="0" smtClean="0"/>
          </a:p>
          <a:p>
            <a:endParaRPr lang="en-US" baseline="0" dirty="0" smtClean="0"/>
          </a:p>
          <a:p>
            <a:endParaRPr lang="en-US" baseline="0" dirty="0" smtClean="0"/>
          </a:p>
          <a:p>
            <a:r>
              <a:rPr lang="en-US" baseline="0" dirty="0" smtClean="0"/>
              <a:t>“</a:t>
            </a:r>
            <a:r>
              <a:rPr lang="en-US" sz="1200" b="1" i="0" kern="1200" dirty="0" smtClean="0">
                <a:solidFill>
                  <a:schemeClr val="tx1"/>
                </a:solidFill>
                <a:effectLst/>
                <a:latin typeface="+mn-lt"/>
                <a:ea typeface="+mn-ea"/>
                <a:cs typeface="+mn-cs"/>
              </a:rPr>
              <a:t>optical duplicates</a:t>
            </a:r>
            <a:r>
              <a:rPr lang="en-US" sz="1200" b="0" i="0" kern="1200" dirty="0" smtClean="0">
                <a:solidFill>
                  <a:schemeClr val="tx1"/>
                </a:solidFill>
                <a:effectLst/>
                <a:latin typeface="+mn-lt"/>
                <a:ea typeface="+mn-ea"/>
                <a:cs typeface="+mn-cs"/>
              </a:rPr>
              <a:t> are sequences from one flow cell cluster, that are (incorrectly) identified by software to be from multiple adjacent clusters. ”</a:t>
            </a:r>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32</a:t>
            </a:fld>
            <a:endParaRPr lang="en-US"/>
          </a:p>
        </p:txBody>
      </p:sp>
    </p:spTree>
    <p:extLst>
      <p:ext uri="{BB962C8B-B14F-4D97-AF65-F5344CB8AC3E}">
        <p14:creationId xmlns:p14="http://schemas.microsoft.com/office/powerpoint/2010/main" val="3370090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a:t>
            </a:r>
            <a:r>
              <a:rPr lang="en-US" baseline="0" dirty="0" smtClean="0"/>
              <a:t> we have removed or marked our duplicates it is time to recalibrate our data.</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33</a:t>
            </a:fld>
            <a:endParaRPr lang="en-US"/>
          </a:p>
        </p:txBody>
      </p:sp>
    </p:spTree>
    <p:extLst>
      <p:ext uri="{BB962C8B-B14F-4D97-AF65-F5344CB8AC3E}">
        <p14:creationId xmlns:p14="http://schemas.microsoft.com/office/powerpoint/2010/main" val="14060232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Base Quality Score Recalibration basically </a:t>
            </a:r>
            <a:r>
              <a:rPr lang="en-US" sz="1200" b="0" i="0" kern="1200" dirty="0" smtClean="0">
                <a:solidFill>
                  <a:schemeClr val="tx1"/>
                </a:solidFill>
                <a:effectLst/>
                <a:latin typeface="+mn-lt"/>
                <a:ea typeface="+mn-ea"/>
                <a:cs typeface="+mn-cs"/>
              </a:rPr>
              <a:t>detects systematic errors made by the sequencer when it estimates the quality score of each base call,</a:t>
            </a:r>
            <a:r>
              <a:rPr lang="en-US" sz="1200" b="0" i="0" kern="1200" baseline="0" dirty="0" smtClean="0">
                <a:solidFill>
                  <a:schemeClr val="tx1"/>
                </a:solidFill>
                <a:effectLst/>
                <a:latin typeface="+mn-lt"/>
                <a:ea typeface="+mn-ea"/>
                <a:cs typeface="+mn-cs"/>
              </a:rPr>
              <a:t> which is basically how confident the machine was that the called base is correct.</a:t>
            </a:r>
            <a:endParaRPr lang="en-US" dirty="0" smtClean="0"/>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Some of these errors are due to the physics or the chemistry of how the sequencing reaction works, and some can</a:t>
            </a:r>
            <a:r>
              <a:rPr lang="en-US" sz="1200" b="0" i="0" kern="1200" baseline="0" dirty="0" smtClean="0">
                <a:solidFill>
                  <a:schemeClr val="tx1"/>
                </a:solidFill>
                <a:effectLst/>
                <a:latin typeface="+mn-lt"/>
                <a:ea typeface="+mn-ea"/>
                <a:cs typeface="+mn-cs"/>
              </a:rPr>
              <a:t> be</a:t>
            </a:r>
            <a:r>
              <a:rPr lang="en-US" sz="1200" b="0" i="0" kern="1200" dirty="0" smtClean="0">
                <a:solidFill>
                  <a:schemeClr val="tx1"/>
                </a:solidFill>
                <a:effectLst/>
                <a:latin typeface="+mn-lt"/>
                <a:ea typeface="+mn-ea"/>
                <a:cs typeface="+mn-cs"/>
              </a:rPr>
              <a:t> due to manufacturing flaws in the equipment.</a:t>
            </a:r>
          </a:p>
          <a:p>
            <a:endParaRPr lang="en-US" sz="1200" b="0" i="0" kern="1200" dirty="0" smtClean="0">
              <a:solidFill>
                <a:schemeClr val="tx1"/>
              </a:solidFill>
              <a:effectLst/>
              <a:latin typeface="+mn-lt"/>
              <a:ea typeface="+mn-ea"/>
              <a:cs typeface="+mn-cs"/>
            </a:endParaRPr>
          </a:p>
          <a:p>
            <a:pPr fontAlgn="base"/>
            <a:r>
              <a:rPr lang="en-US" sz="1200" b="0" i="0" kern="1200" baseline="0" dirty="0" smtClean="0">
                <a:solidFill>
                  <a:schemeClr val="tx1"/>
                </a:solidFill>
                <a:effectLst/>
                <a:latin typeface="+mn-lt"/>
                <a:ea typeface="+mn-ea"/>
                <a:cs typeface="+mn-cs"/>
              </a:rPr>
              <a:t>The tool checks the covariation between </a:t>
            </a:r>
            <a:r>
              <a:rPr lang="en-US" sz="1200" b="0" i="0" kern="1200" dirty="0" smtClean="0">
                <a:solidFill>
                  <a:schemeClr val="tx1"/>
                </a:solidFill>
                <a:effectLst/>
                <a:latin typeface="+mn-lt"/>
                <a:ea typeface="+mn-ea"/>
                <a:cs typeface="+mn-cs"/>
              </a:rPr>
              <a:t>Reported quality score, the position within the read and the preceding and current nucleotide observed by the sequencing machine to find</a:t>
            </a:r>
            <a:r>
              <a:rPr lang="en-US" sz="1200" b="0" i="0" kern="1200" baseline="0" dirty="0" smtClean="0">
                <a:solidFill>
                  <a:schemeClr val="tx1"/>
                </a:solidFill>
                <a:effectLst/>
                <a:latin typeface="+mn-lt"/>
                <a:ea typeface="+mn-ea"/>
                <a:cs typeface="+mn-cs"/>
              </a:rPr>
              <a:t> non-random discrepancies that lead to the score being adjusted.</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systematic technical errors, leading to over- or under-estimated base quality scores in the data. </a:t>
            </a:r>
          </a:p>
          <a:p>
            <a:r>
              <a:rPr lang="en-US" sz="1200" b="0" i="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93028652-11D1-8A42-9F26-9AC760C0492B}" type="slidenum">
              <a:rPr lang="en-US" smtClean="0"/>
              <a:t>34</a:t>
            </a:fld>
            <a:endParaRPr lang="en-US"/>
          </a:p>
        </p:txBody>
      </p:sp>
    </p:spTree>
    <p:extLst>
      <p:ext uri="{BB962C8B-B14F-4D97-AF65-F5344CB8AC3E}">
        <p14:creationId xmlns:p14="http://schemas.microsoft.com/office/powerpoint/2010/main" val="1006916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This is done with</a:t>
            </a:r>
            <a:r>
              <a:rPr lang="en-US" sz="1200" b="0" i="0" kern="1200" baseline="0" dirty="0" smtClean="0">
                <a:solidFill>
                  <a:schemeClr val="tx1"/>
                </a:solidFill>
                <a:effectLst/>
                <a:latin typeface="+mn-lt"/>
                <a:ea typeface="+mn-ea"/>
                <a:cs typeface="+mn-cs"/>
              </a:rPr>
              <a:t> machine learning by generating a model using known variants. </a:t>
            </a:r>
            <a:r>
              <a:rPr lang="en-US" sz="1200" b="0" i="0" kern="1200" dirty="0" smtClean="0">
                <a:solidFill>
                  <a:schemeClr val="tx1"/>
                </a:solidFill>
                <a:effectLst/>
                <a:latin typeface="+mn-lt"/>
                <a:ea typeface="+mn-ea"/>
                <a:cs typeface="+mn-cs"/>
              </a:rPr>
              <a:t>Here</a:t>
            </a:r>
            <a:r>
              <a:rPr lang="en-US" sz="1200" b="0" i="0" kern="1200" baseline="0" dirty="0" smtClean="0">
                <a:solidFill>
                  <a:schemeClr val="tx1"/>
                </a:solidFill>
                <a:effectLst/>
                <a:latin typeface="+mn-lt"/>
                <a:ea typeface="+mn-ea"/>
                <a:cs typeface="+mn-cs"/>
              </a:rPr>
              <a:t> we see the model, or empirical quality scores, compared to the reported quality scores before and after recalibration. The scores here will be adjusted based on their difference to the expected distribution when looking at our other covariates.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RMSE=Root Mean Square Error is a frequently used measure of the differences between values (sample and population values) predicted by a model or an estimator and the values actually observed.</a:t>
            </a:r>
          </a:p>
        </p:txBody>
      </p:sp>
      <p:sp>
        <p:nvSpPr>
          <p:cNvPr id="4" name="Slide Number Placeholder 3"/>
          <p:cNvSpPr>
            <a:spLocks noGrp="1"/>
          </p:cNvSpPr>
          <p:nvPr>
            <p:ph type="sldNum" sz="quarter" idx="10"/>
          </p:nvPr>
        </p:nvSpPr>
        <p:spPr/>
        <p:txBody>
          <a:bodyPr/>
          <a:lstStyle/>
          <a:p>
            <a:fld id="{93028652-11D1-8A42-9F26-9AC760C0492B}" type="slidenum">
              <a:rPr lang="en-US" smtClean="0"/>
              <a:t>35</a:t>
            </a:fld>
            <a:endParaRPr lang="en-US"/>
          </a:p>
        </p:txBody>
      </p:sp>
    </p:spTree>
    <p:extLst>
      <p:ext uri="{BB962C8B-B14F-4D97-AF65-F5344CB8AC3E}">
        <p14:creationId xmlns:p14="http://schemas.microsoft.com/office/powerpoint/2010/main" val="21327650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see that it takes the machine cycle</a:t>
            </a:r>
            <a:r>
              <a:rPr lang="en-US" baseline="0" dirty="0" smtClean="0"/>
              <a:t> during sequencing to see if this had a systematic effect on the reported qualities. The Y axis is now the difference between the empirical and reported quality scores seen in the previous plot and of course we would expect no difference in quality simply based on position in read which is what we see post recalibration.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36</a:t>
            </a:fld>
            <a:endParaRPr lang="en-US"/>
          </a:p>
        </p:txBody>
      </p:sp>
    </p:spTree>
    <p:extLst>
      <p:ext uri="{BB962C8B-B14F-4D97-AF65-F5344CB8AC3E}">
        <p14:creationId xmlns:p14="http://schemas.microsoft.com/office/powerpoint/2010/main" val="12061798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finally here we see</a:t>
            </a:r>
            <a:r>
              <a:rPr lang="en-US" baseline="0" dirty="0" smtClean="0"/>
              <a:t> the covariate focused on the dinucleotide context, x-axis, to adjust scores where there was some residual error connected.  In this case the dinucleotides are preceding the base we are inspecting the quality of so it takes them into account and which base we are on.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M</a:t>
            </a:r>
            <a:r>
              <a:rPr lang="en-US" sz="1200" b="0" i="0" kern="1200" dirty="0" smtClean="0">
                <a:solidFill>
                  <a:schemeClr val="tx1"/>
                </a:solidFill>
                <a:effectLst/>
                <a:latin typeface="+mn-lt"/>
                <a:ea typeface="+mn-ea"/>
                <a:cs typeface="+mn-cs"/>
              </a:rPr>
              <a:t>ismatches are strongly associated with sequencing context, in that the dinucleotide AC is often much lower quality than TG.</a:t>
            </a:r>
            <a:endParaRPr lang="en-US" baseline="0" dirty="0" smtClean="0"/>
          </a:p>
          <a:p>
            <a:endParaRPr lang="en-US" baseline="0" dirty="0" smtClean="0"/>
          </a:p>
          <a:p>
            <a:r>
              <a:rPr lang="en-US" baseline="0" dirty="0" smtClean="0"/>
              <a:t>All of these plots can be generated using the GATK tool </a:t>
            </a:r>
            <a:r>
              <a:rPr lang="en-US" baseline="0" dirty="0" err="1" smtClean="0"/>
              <a:t>AnalyzeCovariates</a:t>
            </a:r>
            <a:r>
              <a:rPr lang="en-US" baseline="0" dirty="0" smtClean="0"/>
              <a:t> on the tables you create and use to recalibrate your data.</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37</a:t>
            </a:fld>
            <a:endParaRPr lang="en-US"/>
          </a:p>
        </p:txBody>
      </p:sp>
    </p:spTree>
    <p:extLst>
      <p:ext uri="{BB962C8B-B14F-4D97-AF65-F5344CB8AC3E}">
        <p14:creationId xmlns:p14="http://schemas.microsoft.com/office/powerpoint/2010/main" val="3891581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see that following this correction the distribution of the quality scores has improved noticeably which translates into better information when the variant calls are being made at a later stage as to how sure we are that this base has been called correctly.</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38</a:t>
            </a:fld>
            <a:endParaRPr lang="en-US"/>
          </a:p>
        </p:txBody>
      </p:sp>
    </p:spTree>
    <p:extLst>
      <p:ext uri="{BB962C8B-B14F-4D97-AF65-F5344CB8AC3E}">
        <p14:creationId xmlns:p14="http://schemas.microsoft.com/office/powerpoint/2010/main" val="20776845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now that we have pre-processed our data as best as we know how we feel confident to try to identify our variants.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39</a:t>
            </a:fld>
            <a:endParaRPr lang="en-US"/>
          </a:p>
        </p:txBody>
      </p:sp>
    </p:spTree>
    <p:extLst>
      <p:ext uri="{BB962C8B-B14F-4D97-AF65-F5344CB8AC3E}">
        <p14:creationId xmlns:p14="http://schemas.microsoft.com/office/powerpoint/2010/main" val="2042090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briefly </a:t>
            </a:r>
            <a:r>
              <a:rPr lang="en-US" baseline="0" dirty="0" smtClean="0"/>
              <a:t>revisit our simplest form of what a variant was from the start of the lecture. There we saw the variant as a base position where the sample does not match the reference. Now lets make it more real by adding some more reads which have aligned to this position.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40</a:t>
            </a:fld>
            <a:endParaRPr lang="en-US"/>
          </a:p>
        </p:txBody>
      </p:sp>
    </p:spTree>
    <p:extLst>
      <p:ext uri="{BB962C8B-B14F-4D97-AF65-F5344CB8AC3E}">
        <p14:creationId xmlns:p14="http://schemas.microsoft.com/office/powerpoint/2010/main" val="662733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first concept we need to understand is what the reference genome is. It is a</a:t>
            </a:r>
            <a:r>
              <a:rPr lang="en-US" dirty="0" smtClean="0"/>
              <a:t> haploid nucleic acid</a:t>
            </a:r>
            <a:r>
              <a:rPr lang="en-US" baseline="0" dirty="0" smtClean="0"/>
              <a:t> sequence which represents a species. </a:t>
            </a:r>
          </a:p>
          <a:p>
            <a:endParaRPr lang="en-US" baseline="0" dirty="0" smtClean="0"/>
          </a:p>
          <a:p>
            <a:r>
              <a:rPr lang="en-US" baseline="0" dirty="0" smtClean="0"/>
              <a:t>HG19 was release in 2009 and is based on thirteen anonymous volunteers from Buffalo, NY. </a:t>
            </a:r>
          </a:p>
          <a:p>
            <a:endParaRPr lang="en-US" baseline="0" dirty="0" smtClean="0"/>
          </a:p>
          <a:p>
            <a:r>
              <a:rPr lang="en-US" baseline="0" dirty="0" smtClean="0"/>
              <a:t>Roughly; the newer the version of the reference genome the fewer the gaps. Compare the first version of the human genome which had 150k gaps and hg19 which had 250. The latest human reference genome, HG38, was release 24</a:t>
            </a:r>
            <a:r>
              <a:rPr lang="en-US" baseline="30000" dirty="0" smtClean="0"/>
              <a:t>th</a:t>
            </a:r>
            <a:r>
              <a:rPr lang="en-US" baseline="0" dirty="0" smtClean="0"/>
              <a:t> of December 2013. </a:t>
            </a:r>
            <a:br>
              <a:rPr lang="en-US" baseline="0" dirty="0" smtClean="0"/>
            </a:br>
            <a:r>
              <a:rPr lang="en-US" baseline="0" dirty="0" smtClean="0"/>
              <a:t/>
            </a:r>
            <a:br>
              <a:rPr lang="en-US" baseline="0" dirty="0" smtClean="0"/>
            </a:br>
            <a:r>
              <a:rPr lang="en-US" baseline="0" dirty="0" smtClean="0"/>
              <a:t>So what it all boils down to is that this is a genetic map of a species.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a:t>
            </a:fld>
            <a:endParaRPr lang="en-US"/>
          </a:p>
        </p:txBody>
      </p:sp>
    </p:spTree>
    <p:extLst>
      <p:ext uri="{BB962C8B-B14F-4D97-AF65-F5344CB8AC3E}">
        <p14:creationId xmlns:p14="http://schemas.microsoft.com/office/powerpoint/2010/main" val="838288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a:t>
            </a:r>
          </a:p>
        </p:txBody>
      </p:sp>
      <p:sp>
        <p:nvSpPr>
          <p:cNvPr id="4" name="Slide Number Placeholder 3"/>
          <p:cNvSpPr>
            <a:spLocks noGrp="1"/>
          </p:cNvSpPr>
          <p:nvPr>
            <p:ph type="sldNum" sz="quarter" idx="10"/>
          </p:nvPr>
        </p:nvSpPr>
        <p:spPr/>
        <p:txBody>
          <a:bodyPr/>
          <a:lstStyle/>
          <a:p>
            <a:fld id="{93028652-11D1-8A42-9F26-9AC760C0492B}" type="slidenum">
              <a:rPr lang="en-US" smtClean="0"/>
              <a:t>41</a:t>
            </a:fld>
            <a:endParaRPr lang="en-US"/>
          </a:p>
        </p:txBody>
      </p:sp>
    </p:spTree>
    <p:extLst>
      <p:ext uri="{BB962C8B-B14F-4D97-AF65-F5344CB8AC3E}">
        <p14:creationId xmlns:p14="http://schemas.microsoft.com/office/powerpoint/2010/main" val="11883446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Variant calling is looking for positions where some number of reads disagree with the reference genome. Here for example the reference sample says the position should be a C whereas 6 of the reads say it is an A in the sample. This is also what is meant with the allelic frequency of a variant, out of 10 reads 6 are variant therefore the allelic frequency of A is 60%. </a:t>
            </a:r>
          </a:p>
          <a:p>
            <a:endParaRPr lang="en-US" baseline="0" dirty="0" smtClean="0"/>
          </a:p>
          <a:p>
            <a:r>
              <a:rPr lang="en-US" baseline="0" dirty="0" smtClean="0"/>
              <a:t>Note that this is not the same as population based allele frequencies that measures the relative frequency of an allele in a population.</a:t>
            </a:r>
          </a:p>
        </p:txBody>
      </p:sp>
      <p:sp>
        <p:nvSpPr>
          <p:cNvPr id="4" name="Slide Number Placeholder 3"/>
          <p:cNvSpPr>
            <a:spLocks noGrp="1"/>
          </p:cNvSpPr>
          <p:nvPr>
            <p:ph type="sldNum" sz="quarter" idx="10"/>
          </p:nvPr>
        </p:nvSpPr>
        <p:spPr/>
        <p:txBody>
          <a:bodyPr/>
          <a:lstStyle/>
          <a:p>
            <a:fld id="{93028652-11D1-8A42-9F26-9AC760C0492B}" type="slidenum">
              <a:rPr lang="en-US" smtClean="0"/>
              <a:t>42</a:t>
            </a:fld>
            <a:endParaRPr lang="en-US"/>
          </a:p>
        </p:txBody>
      </p:sp>
    </p:spTree>
    <p:extLst>
      <p:ext uri="{BB962C8B-B14F-4D97-AF65-F5344CB8AC3E}">
        <p14:creationId xmlns:p14="http://schemas.microsoft.com/office/powerpoint/2010/main" val="582127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an example of how variants are called we can look at the GATK </a:t>
            </a:r>
            <a:r>
              <a:rPr lang="en-US" dirty="0" err="1" smtClean="0"/>
              <a:t>HaplotypeCaller</a:t>
            </a:r>
            <a:r>
              <a:rPr lang="en-US" baseline="0" dirty="0" smtClean="0"/>
              <a:t> which is perhaps the most popular variant caller at the moment.</a:t>
            </a:r>
          </a:p>
          <a:p>
            <a:endParaRPr lang="en-US" baseline="0" dirty="0" smtClean="0"/>
          </a:p>
          <a:p>
            <a:r>
              <a:rPr lang="en-US" baseline="0" dirty="0" smtClean="0"/>
              <a:t>It works by identifying so called “active regions” which means regions showing signs of variation, much in the same way as RTC. It then discards the mapping information for that region completely and reassembles plausible haplotypes for the region. This is something you may recognize as pretty much what the local realignment does which is why for this specific variant caller local realignment in the preprocessing is superfluous.</a:t>
            </a:r>
          </a:p>
          <a:p>
            <a:endParaRPr lang="en-US" baseline="0" dirty="0" smtClean="0"/>
          </a:p>
          <a:p>
            <a:r>
              <a:rPr lang="en-US" baseline="0" dirty="0" smtClean="0"/>
              <a:t>In the next step it determines the </a:t>
            </a:r>
            <a:r>
              <a:rPr lang="en-US" baseline="0" smtClean="0"/>
              <a:t>per-read likelihoods against </a:t>
            </a:r>
            <a:r>
              <a:rPr lang="en-US" baseline="0" dirty="0" smtClean="0"/>
              <a:t>each </a:t>
            </a:r>
            <a:r>
              <a:rPr lang="en-US" baseline="0" smtClean="0"/>
              <a:t>identified haplotype, so “how likely is this read to fit this haplotype?”, and </a:t>
            </a:r>
            <a:r>
              <a:rPr lang="en-US" baseline="0" dirty="0" smtClean="0"/>
              <a:t>using these likelihoods from all of the reads covering a potentially variant site the most likely genotype is assigned.</a:t>
            </a:r>
          </a:p>
          <a:p>
            <a:endParaRPr lang="en-US" baseline="0" dirty="0" smtClean="0"/>
          </a:p>
        </p:txBody>
      </p:sp>
      <p:sp>
        <p:nvSpPr>
          <p:cNvPr id="4" name="Slide Number Placeholder 3"/>
          <p:cNvSpPr>
            <a:spLocks noGrp="1"/>
          </p:cNvSpPr>
          <p:nvPr>
            <p:ph type="sldNum" sz="quarter" idx="10"/>
          </p:nvPr>
        </p:nvSpPr>
        <p:spPr/>
        <p:txBody>
          <a:bodyPr/>
          <a:lstStyle/>
          <a:p>
            <a:fld id="{93028652-11D1-8A42-9F26-9AC760C0492B}" type="slidenum">
              <a:rPr lang="en-US" smtClean="0"/>
              <a:t>43</a:t>
            </a:fld>
            <a:endParaRPr lang="en-US"/>
          </a:p>
        </p:txBody>
      </p:sp>
    </p:spTree>
    <p:extLst>
      <p:ext uri="{BB962C8B-B14F-4D97-AF65-F5344CB8AC3E}">
        <p14:creationId xmlns:p14="http://schemas.microsoft.com/office/powerpoint/2010/main" val="5743293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a:t>
            </a:r>
            <a:r>
              <a:rPr lang="en-US" baseline="0" dirty="0" smtClean="0"/>
              <a:t> completed the NGS workflow going from inspecting the quality of the reads, trimming the adapters, aligning the reads, realigning the reads in variation active regions, removing or marking duplicates, recalibrating the base quality scores and finally calling variants.</a:t>
            </a:r>
          </a:p>
          <a:p>
            <a:endParaRPr lang="en-US" baseline="0" dirty="0" smtClean="0"/>
          </a:p>
          <a:p>
            <a:r>
              <a:rPr lang="en-US" baseline="0" dirty="0" smtClean="0"/>
              <a:t>Now lets look at the output of the variant calling.</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44</a:t>
            </a:fld>
            <a:endParaRPr lang="en-US"/>
          </a:p>
        </p:txBody>
      </p:sp>
    </p:spTree>
    <p:extLst>
      <p:ext uri="{BB962C8B-B14F-4D97-AF65-F5344CB8AC3E}">
        <p14:creationId xmlns:p14="http://schemas.microsoft.com/office/powerpoint/2010/main" val="1985330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VCF files, or variant call format files,</a:t>
            </a:r>
            <a:r>
              <a:rPr lang="en-US" baseline="0" dirty="0" smtClean="0"/>
              <a:t> are divided into two main parts. The top, or head, of the file, with hashtag prefixed lines, is a descriptive part explaining the information given for each variant and each sample, if multiple samples exists. It also gives the date and some information from the variant caller used.</a:t>
            </a:r>
          </a:p>
          <a:p>
            <a:endParaRPr lang="en-US" baseline="0" dirty="0" smtClean="0"/>
          </a:p>
          <a:p>
            <a:r>
              <a:rPr lang="en-US" baseline="0" dirty="0" smtClean="0"/>
              <a:t>Below this are the actual variants, one line per variant.</a:t>
            </a:r>
            <a:endParaRPr lang="en-US" dirty="0" smtClean="0"/>
          </a:p>
          <a:p>
            <a:endParaRPr lang="en-US" dirty="0" smtClean="0"/>
          </a:p>
          <a:p>
            <a:r>
              <a:rPr lang="en-US" dirty="0" smtClean="0"/>
              <a:t>Now lets look at each part </a:t>
            </a:r>
            <a:r>
              <a:rPr lang="en-US" dirty="0" err="1" smtClean="0"/>
              <a:t>alittle</a:t>
            </a:r>
            <a:r>
              <a:rPr lang="en-US" dirty="0" smtClean="0"/>
              <a:t> closer.</a:t>
            </a:r>
          </a:p>
          <a:p>
            <a:endParaRPr lang="en-US" dirty="0" smtClean="0"/>
          </a:p>
          <a:p>
            <a:r>
              <a:rPr lang="en-US" dirty="0" smtClean="0"/>
              <a:t>(Update later to latest </a:t>
            </a:r>
            <a:r>
              <a:rPr lang="en-US" dirty="0" err="1" smtClean="0"/>
              <a:t>vcf</a:t>
            </a:r>
            <a:r>
              <a:rPr lang="en-US" dirty="0" smtClean="0"/>
              <a:t> format)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45</a:t>
            </a:fld>
            <a:endParaRPr lang="en-US"/>
          </a:p>
        </p:txBody>
      </p:sp>
    </p:spTree>
    <p:extLst>
      <p:ext uri="{BB962C8B-B14F-4D97-AF65-F5344CB8AC3E}">
        <p14:creationId xmlns:p14="http://schemas.microsoft.com/office/powerpoint/2010/main" val="2079261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very top</a:t>
            </a:r>
            <a:r>
              <a:rPr lang="en-US" baseline="0" dirty="0" smtClean="0"/>
              <a:t> we see the </a:t>
            </a:r>
            <a:r>
              <a:rPr lang="en-US" baseline="0" dirty="0" err="1" smtClean="0"/>
              <a:t>fileformat</a:t>
            </a:r>
            <a:r>
              <a:rPr lang="en-US" baseline="0" dirty="0" smtClean="0"/>
              <a:t>, in this case VCFv4.0, I think the newest one is 4.2, the date the file was created, the program used to generate the </a:t>
            </a:r>
            <a:r>
              <a:rPr lang="en-US" baseline="0" dirty="0" err="1" smtClean="0"/>
              <a:t>vcf</a:t>
            </a:r>
            <a:r>
              <a:rPr lang="en-US" baseline="0" dirty="0" smtClean="0"/>
              <a:t> and the reference genome used. However this information can vary depending on where the program came from.</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46</a:t>
            </a:fld>
            <a:endParaRPr lang="en-US"/>
          </a:p>
        </p:txBody>
      </p:sp>
    </p:spTree>
    <p:extLst>
      <p:ext uri="{BB962C8B-B14F-4D97-AF65-F5344CB8AC3E}">
        <p14:creationId xmlns:p14="http://schemas.microsoft.com/office/powerpoint/2010/main" val="1811878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are the INFO</a:t>
            </a:r>
            <a:r>
              <a:rPr lang="en-US" baseline="0" dirty="0" smtClean="0"/>
              <a:t> fields which describe the information contained in the INFO column for each variant. For example the Total depth, which is the coverage, the allele frequency and whether or not it is in some population genetics database such as </a:t>
            </a:r>
            <a:r>
              <a:rPr lang="en-US" baseline="0" dirty="0" err="1" smtClean="0"/>
              <a:t>dbSNP</a:t>
            </a:r>
            <a:r>
              <a:rPr lang="en-US" baseline="0" dirty="0" smtClean="0"/>
              <a:t>,  is reported.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47</a:t>
            </a:fld>
            <a:endParaRPr lang="en-US"/>
          </a:p>
        </p:txBody>
      </p:sp>
    </p:spTree>
    <p:extLst>
      <p:ext uri="{BB962C8B-B14F-4D97-AF65-F5344CB8AC3E}">
        <p14:creationId xmlns:p14="http://schemas.microsoft.com/office/powerpoint/2010/main" val="12066575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a descriptor of which FILTERS</a:t>
            </a:r>
            <a:r>
              <a:rPr lang="en-US" baseline="0" dirty="0" smtClean="0"/>
              <a:t> have been applied to each variant, if PASS they have passed all the filters otherwise it will usually describe which FILTER it failed or just say FAILED and describe why in the FORMAT column.</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48</a:t>
            </a:fld>
            <a:endParaRPr lang="en-US"/>
          </a:p>
        </p:txBody>
      </p:sp>
    </p:spTree>
    <p:extLst>
      <p:ext uri="{BB962C8B-B14F-4D97-AF65-F5344CB8AC3E}">
        <p14:creationId xmlns:p14="http://schemas.microsoft.com/office/powerpoint/2010/main" val="2547652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are</a:t>
            </a:r>
            <a:r>
              <a:rPr lang="en-US" baseline="0" dirty="0" smtClean="0"/>
              <a:t> some descriptors of the FORMAT column, which is a map of how to read the information given from the sample or samples directly following it. In this case we see that the genotype is given first, then genotype quality, read depth and finally haplotype quality. Looking at the samples information they follow the same order. I will look more closely at this in a second.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49</a:t>
            </a:fld>
            <a:endParaRPr lang="en-US"/>
          </a:p>
        </p:txBody>
      </p:sp>
    </p:spTree>
    <p:extLst>
      <p:ext uri="{BB962C8B-B14F-4D97-AF65-F5344CB8AC3E}">
        <p14:creationId xmlns:p14="http://schemas.microsoft.com/office/powerpoint/2010/main" val="2113986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you can see we have three lines meaning three variants. Because of the limitations of </a:t>
            </a:r>
            <a:r>
              <a:rPr lang="en-US" baseline="0" dirty="0" err="1" smtClean="0"/>
              <a:t>powerpoint</a:t>
            </a:r>
            <a:r>
              <a:rPr lang="en-US" baseline="0" dirty="0" smtClean="0"/>
              <a:t> and the human eye we will look at half the information at a time. I have marked the first half that we will look at in the next slide in red here.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50</a:t>
            </a:fld>
            <a:endParaRPr lang="en-US"/>
          </a:p>
        </p:txBody>
      </p:sp>
    </p:spTree>
    <p:extLst>
      <p:ext uri="{BB962C8B-B14F-4D97-AF65-F5344CB8AC3E}">
        <p14:creationId xmlns:p14="http://schemas.microsoft.com/office/powerpoint/2010/main" val="936368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that in mind,</a:t>
            </a:r>
            <a:r>
              <a:rPr lang="en-US" baseline="0" dirty="0" smtClean="0"/>
              <a:t> what is a variant? A variant is a position where the samples sequence does not agree with the reference genome sequence. Here for example is 24 nucleotides from a reference genome.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a:t>
            </a:fld>
            <a:endParaRPr lang="en-US"/>
          </a:p>
        </p:txBody>
      </p:sp>
    </p:spTree>
    <p:extLst>
      <p:ext uri="{BB962C8B-B14F-4D97-AF65-F5344CB8AC3E}">
        <p14:creationId xmlns:p14="http://schemas.microsoft.com/office/powerpoint/2010/main" val="20236198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few columns</a:t>
            </a:r>
            <a:r>
              <a:rPr lang="en-US" baseline="0" dirty="0" smtClean="0"/>
              <a:t> of a VCF file are always the same, we have the </a:t>
            </a:r>
            <a:r>
              <a:rPr lang="en-US" baseline="0" dirty="0" err="1" smtClean="0"/>
              <a:t>CHROMosome</a:t>
            </a:r>
            <a:r>
              <a:rPr lang="en-US" baseline="0" dirty="0" smtClean="0"/>
              <a:t> column saying which chromosome the variant is located on, in this case chromosome 20. </a:t>
            </a:r>
          </a:p>
          <a:p>
            <a:r>
              <a:rPr lang="en-US" baseline="0" dirty="0" smtClean="0"/>
              <a:t>This is followed by the base </a:t>
            </a:r>
            <a:r>
              <a:rPr lang="en-US" baseline="0" dirty="0" err="1" smtClean="0"/>
              <a:t>POSition</a:t>
            </a:r>
            <a:r>
              <a:rPr lang="en-US" baseline="0" dirty="0" smtClean="0"/>
              <a:t> of the variant on the </a:t>
            </a:r>
            <a:r>
              <a:rPr lang="en-US" baseline="0" dirty="0" err="1" smtClean="0"/>
              <a:t>chromsome</a:t>
            </a:r>
            <a:r>
              <a:rPr lang="en-US" baseline="0" dirty="0" smtClean="0"/>
              <a:t>, then the ID which can show different databases that the variant is also found in. In this case </a:t>
            </a:r>
            <a:r>
              <a:rPr lang="en-US" baseline="0" dirty="0" err="1" smtClean="0"/>
              <a:t>dbSNP</a:t>
            </a:r>
            <a:r>
              <a:rPr lang="en-US" baseline="0" dirty="0" smtClean="0"/>
              <a:t> information is included and we see that two of the variants have </a:t>
            </a:r>
            <a:r>
              <a:rPr lang="en-US" baseline="0" dirty="0" err="1" smtClean="0"/>
              <a:t>dbsnp</a:t>
            </a:r>
            <a:r>
              <a:rPr lang="en-US" baseline="0" dirty="0" smtClean="0"/>
              <a:t> membership and their </a:t>
            </a:r>
            <a:r>
              <a:rPr lang="en-US" baseline="0" dirty="0" err="1" smtClean="0"/>
              <a:t>rs</a:t>
            </a:r>
            <a:r>
              <a:rPr lang="en-US" baseline="0" dirty="0" smtClean="0"/>
              <a:t> identifiers are given. </a:t>
            </a:r>
          </a:p>
          <a:p>
            <a:r>
              <a:rPr lang="en-US" baseline="0" dirty="0" smtClean="0"/>
              <a:t>After this we have the allele of the </a:t>
            </a:r>
            <a:r>
              <a:rPr lang="en-US" baseline="0" dirty="0" err="1" smtClean="0"/>
              <a:t>REFerence</a:t>
            </a:r>
            <a:r>
              <a:rPr lang="en-US" baseline="0" dirty="0" smtClean="0"/>
              <a:t> genome, the </a:t>
            </a:r>
            <a:r>
              <a:rPr lang="en-US" baseline="0" dirty="0" err="1" smtClean="0"/>
              <a:t>ALTernative</a:t>
            </a:r>
            <a:r>
              <a:rPr lang="en-US" baseline="0" dirty="0" smtClean="0"/>
              <a:t> allele found in our sample, the quality for the variant here is similar to the base qualities in that it is </a:t>
            </a:r>
            <a:r>
              <a:rPr lang="en-US" baseline="0" dirty="0" err="1" smtClean="0"/>
              <a:t>phred</a:t>
            </a:r>
            <a:r>
              <a:rPr lang="en-US" baseline="0" dirty="0" smtClean="0"/>
              <a:t> scaled so a </a:t>
            </a:r>
            <a:r>
              <a:rPr lang="en-US" baseline="0" dirty="0" err="1" smtClean="0"/>
              <a:t>qual</a:t>
            </a:r>
            <a:r>
              <a:rPr lang="en-US" baseline="0" dirty="0" smtClean="0"/>
              <a:t> of 20 for example means a 99% chance that the variant is called correctly. </a:t>
            </a:r>
          </a:p>
          <a:p>
            <a:r>
              <a:rPr lang="en-US" baseline="0" dirty="0" smtClean="0"/>
              <a:t>The FILTER column shows whether the variants passed the FILTERS set upon it, in this case the quality could not be below 10 and more than 50% of the samples had to have the variant. We can see that the second variant failed the quality test.</a:t>
            </a:r>
          </a:p>
          <a:p>
            <a:r>
              <a:rPr lang="en-US" baseline="0" dirty="0" smtClean="0"/>
              <a:t>Finally we have the INFO field which is variable but in this case gives Number of samples with data etc. Since we have multiple samples in this </a:t>
            </a:r>
            <a:r>
              <a:rPr lang="en-US" baseline="0" dirty="0" err="1" smtClean="0"/>
              <a:t>vcf</a:t>
            </a:r>
            <a:r>
              <a:rPr lang="en-US" baseline="0" dirty="0" smtClean="0"/>
              <a:t> file the info field is a collection of them, so for example DP=14 means that for our three samples the sum total of their depths is 14.</a:t>
            </a:r>
            <a:endParaRPr lang="en-US" dirty="0" smtClean="0"/>
          </a:p>
          <a:p>
            <a:endParaRPr lang="en-US" dirty="0" smtClean="0"/>
          </a:p>
          <a:p>
            <a:r>
              <a:rPr lang="en-US" dirty="0" smtClean="0"/>
              <a:t>This example shows (in order): a  simple SNP, a possible SNP that has been filtered out because its quality is below 10, a site at which two alternate alleles are called, with one of them (T) being ancestral.</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51</a:t>
            </a:fld>
            <a:endParaRPr lang="en-US"/>
          </a:p>
        </p:txBody>
      </p:sp>
    </p:spTree>
    <p:extLst>
      <p:ext uri="{BB962C8B-B14F-4D97-AF65-F5344CB8AC3E}">
        <p14:creationId xmlns:p14="http://schemas.microsoft.com/office/powerpoint/2010/main" val="13957257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now lets</a:t>
            </a:r>
            <a:r>
              <a:rPr lang="en-US" baseline="0" dirty="0" smtClean="0"/>
              <a:t> look at the latter half.</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52</a:t>
            </a:fld>
            <a:endParaRPr lang="en-US"/>
          </a:p>
        </p:txBody>
      </p:sp>
    </p:spTree>
    <p:extLst>
      <p:ext uri="{BB962C8B-B14F-4D97-AF65-F5344CB8AC3E}">
        <p14:creationId xmlns:p14="http://schemas.microsoft.com/office/powerpoint/2010/main" val="8703972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have the format column and as I mentioned earlier it is a map on how to read the per sample information. The genotype is first and we see the genotype information for each sample, then the genotype quality etc. </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53</a:t>
            </a:fld>
            <a:endParaRPr lang="en-US"/>
          </a:p>
        </p:txBody>
      </p:sp>
    </p:spTree>
    <p:extLst>
      <p:ext uri="{BB962C8B-B14F-4D97-AF65-F5344CB8AC3E}">
        <p14:creationId xmlns:p14="http://schemas.microsoft.com/office/powerpoint/2010/main" val="400898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What joint</a:t>
            </a:r>
            <a:r>
              <a:rPr lang="en-US" sz="1200" b="0" i="0" kern="1200" baseline="0" dirty="0" smtClean="0">
                <a:solidFill>
                  <a:schemeClr val="tx1"/>
                </a:solidFill>
                <a:effectLst/>
                <a:latin typeface="+mn-lt"/>
                <a:ea typeface="+mn-ea"/>
                <a:cs typeface="+mn-cs"/>
              </a:rPr>
              <a:t> genotyping and its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format</a:t>
            </a:r>
            <a:r>
              <a:rPr lang="en-US" sz="1200" b="0" i="0" kern="1200" dirty="0" smtClean="0">
                <a:solidFill>
                  <a:schemeClr val="tx1"/>
                </a:solidFill>
                <a:effectLst/>
                <a:latin typeface="+mn-lt"/>
                <a:ea typeface="+mn-ea"/>
                <a:cs typeface="+mn-cs"/>
              </a:rPr>
              <a:t> enables is greater</a:t>
            </a:r>
            <a:r>
              <a:rPr lang="en-US" sz="1200" b="0" i="0" kern="1200" baseline="0" dirty="0" smtClean="0">
                <a:solidFill>
                  <a:schemeClr val="tx1"/>
                </a:solidFill>
                <a:effectLst/>
                <a:latin typeface="+mn-lt"/>
                <a:ea typeface="+mn-ea"/>
                <a:cs typeface="+mn-cs"/>
              </a:rPr>
              <a:t> scalability.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First you </a:t>
            </a:r>
            <a:r>
              <a:rPr lang="en-US" sz="1200" b="0" i="0" kern="1200" dirty="0" smtClean="0">
                <a:solidFill>
                  <a:schemeClr val="tx1"/>
                </a:solidFill>
                <a:effectLst/>
                <a:latin typeface="+mn-lt"/>
                <a:ea typeface="+mn-ea"/>
                <a:cs typeface="+mn-cs"/>
              </a:rPr>
              <a:t>call variants individually on each sample using the </a:t>
            </a:r>
            <a:r>
              <a:rPr lang="en-US" sz="1200" b="0" i="0" kern="1200" dirty="0" err="1" smtClean="0">
                <a:solidFill>
                  <a:schemeClr val="tx1"/>
                </a:solidFill>
                <a:effectLst/>
                <a:latin typeface="+mn-lt"/>
                <a:ea typeface="+mn-ea"/>
                <a:cs typeface="+mn-cs"/>
              </a:rPr>
              <a:t>HaplotypeCaller</a:t>
            </a:r>
            <a:r>
              <a:rPr lang="en-US" sz="1200" b="0" i="0" kern="1200" dirty="0" smtClean="0">
                <a:solidFill>
                  <a:schemeClr val="tx1"/>
                </a:solidFill>
                <a:effectLst/>
                <a:latin typeface="+mn-lt"/>
                <a:ea typeface="+mn-ea"/>
                <a:cs typeface="+mn-cs"/>
              </a:rPr>
              <a:t> in </a:t>
            </a:r>
            <a:r>
              <a:rPr lang="en-US" dirty="0" smtClean="0"/>
              <a:t>-ERC GVCF</a:t>
            </a:r>
            <a:r>
              <a:rPr lang="en-US" sz="1200" b="0" i="0" kern="1200" dirty="0" smtClean="0">
                <a:solidFill>
                  <a:schemeClr val="tx1"/>
                </a:solidFill>
                <a:effectLst/>
                <a:latin typeface="+mn-lt"/>
                <a:ea typeface="+mn-ea"/>
                <a:cs typeface="+mn-cs"/>
              </a:rPr>
              <a:t> mode, to produce a record of genotype likelihoods for each site in the genome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can then be used in joint genotyping analysis of the </a:t>
            </a:r>
            <a:r>
              <a:rPr lang="en-US" sz="1200" b="0" i="0" kern="1200" dirty="0" err="1" smtClean="0">
                <a:solidFill>
                  <a:schemeClr val="tx1"/>
                </a:solidFill>
                <a:effectLst/>
                <a:latin typeface="+mn-lt"/>
                <a:ea typeface="+mn-ea"/>
                <a:cs typeface="+mn-cs"/>
              </a:rPr>
              <a:t>gVCFs</a:t>
            </a:r>
            <a:r>
              <a:rPr lang="en-US" sz="1200" b="0" i="0" kern="1200" dirty="0" smtClean="0">
                <a:solidFill>
                  <a:schemeClr val="tx1"/>
                </a:solidFill>
                <a:effectLst/>
                <a:latin typeface="+mn-lt"/>
                <a:ea typeface="+mn-ea"/>
                <a:cs typeface="+mn-cs"/>
              </a:rPr>
              <a:t> produced for all samples in a cohort.  If samples are added to this cohort</a:t>
            </a:r>
            <a:r>
              <a:rPr lang="en-US" sz="1200" b="0" i="0" kern="1200" baseline="0" dirty="0" smtClean="0">
                <a:solidFill>
                  <a:schemeClr val="tx1"/>
                </a:solidFill>
                <a:effectLst/>
                <a:latin typeface="+mn-lt"/>
                <a:ea typeface="+mn-ea"/>
                <a:cs typeface="+mn-cs"/>
              </a:rPr>
              <a:t> then we don</a:t>
            </a:r>
            <a:r>
              <a:rPr lang="uk-UA" sz="1200" b="0" i="0" kern="1200" baseline="0" dirty="0" smtClean="0">
                <a:solidFill>
                  <a:schemeClr val="tx1"/>
                </a:solidFill>
                <a:effectLst/>
                <a:latin typeface="+mn-lt"/>
                <a:ea typeface="+mn-ea"/>
                <a:cs typeface="+mn-cs"/>
              </a:rPr>
              <a:t>’</a:t>
            </a:r>
            <a:r>
              <a:rPr lang="en-US" sz="1200" b="0" i="0" kern="1200" baseline="0" dirty="0" smtClean="0">
                <a:solidFill>
                  <a:schemeClr val="tx1"/>
                </a:solidFill>
                <a:effectLst/>
                <a:latin typeface="+mn-lt"/>
                <a:ea typeface="+mn-ea"/>
                <a:cs typeface="+mn-cs"/>
              </a:rPr>
              <a:t>t need to call all the samples together again, we just need to call the new ones and include them in a new joint genotyping.</a:t>
            </a:r>
          </a:p>
          <a:p>
            <a:r>
              <a:rPr lang="en-US" sz="1200" b="0" i="0" kern="1200" baseline="0" dirty="0" smtClean="0">
                <a:solidFill>
                  <a:schemeClr val="tx1"/>
                </a:solidFill>
                <a:effectLst/>
                <a:latin typeface="+mn-lt"/>
                <a:ea typeface="+mn-ea"/>
                <a:cs typeface="+mn-cs"/>
              </a:rPr>
              <a:t>To summarize, t</a:t>
            </a:r>
            <a:r>
              <a:rPr lang="en-US" sz="1200" b="0" i="0" kern="1200" dirty="0" smtClean="0">
                <a:solidFill>
                  <a:schemeClr val="tx1"/>
                </a:solidFill>
                <a:effectLst/>
                <a:latin typeface="+mn-lt"/>
                <a:ea typeface="+mn-ea"/>
                <a:cs typeface="+mn-cs"/>
              </a:rPr>
              <a:t>his allows us to achieve the same results as joint calling in terms of accurate genotyping results, without bad</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runtimes, and with the added flexibility of being able to re-run the population-level genotyping analysis at any time as the available cohort grows.</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54</a:t>
            </a:fld>
            <a:endParaRPr lang="en-US"/>
          </a:p>
        </p:txBody>
      </p:sp>
    </p:spTree>
    <p:extLst>
      <p:ext uri="{BB962C8B-B14F-4D97-AF65-F5344CB8AC3E}">
        <p14:creationId xmlns:p14="http://schemas.microsoft.com/office/powerpoint/2010/main" val="518699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For</a:t>
            </a:r>
            <a:r>
              <a:rPr lang="en-US" sz="1200" b="0" i="0" kern="1200" baseline="0" dirty="0" smtClean="0">
                <a:solidFill>
                  <a:schemeClr val="tx1"/>
                </a:solidFill>
                <a:effectLst/>
                <a:latin typeface="+mn-lt"/>
                <a:ea typeface="+mn-ea"/>
                <a:cs typeface="+mn-cs"/>
              </a:rPr>
              <a:t> joint genotyping projects we use a different kind of VCF file.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file has the same format as a VCF file but it has information for all sites, not just variants. There are two kinds of </a:t>
            </a:r>
            <a:r>
              <a:rPr lang="en-US" sz="1200" b="0" i="0" kern="1200" baseline="0" dirty="0" err="1" smtClean="0">
                <a:solidFill>
                  <a:schemeClr val="tx1"/>
                </a:solidFill>
                <a:effectLst/>
                <a:latin typeface="+mn-lt"/>
                <a:ea typeface="+mn-ea"/>
                <a:cs typeface="+mn-cs"/>
              </a:rPr>
              <a:t>gVCF</a:t>
            </a:r>
            <a:r>
              <a:rPr lang="en-US" sz="1200" b="0" i="0" kern="1200" baseline="0" dirty="0" smtClean="0">
                <a:solidFill>
                  <a:schemeClr val="tx1"/>
                </a:solidFill>
                <a:effectLst/>
                <a:latin typeface="+mn-lt"/>
                <a:ea typeface="+mn-ea"/>
                <a:cs typeface="+mn-cs"/>
              </a:rPr>
              <a:t> files, the older ones had individual records for each site but this is space inefficient.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 new ones have </a:t>
            </a:r>
            <a:r>
              <a:rPr lang="en-US" sz="1200" b="0" i="0" kern="1200" dirty="0" smtClean="0">
                <a:solidFill>
                  <a:schemeClr val="tx1"/>
                </a:solidFill>
                <a:effectLst/>
                <a:latin typeface="+mn-lt"/>
                <a:ea typeface="+mn-ea"/>
                <a:cs typeface="+mn-cs"/>
              </a:rPr>
              <a:t>individual variant records for variant sites, but the non-variant sites are grouped together into non-variant block records that represent intervals of sites for which the genotype quality (GQ) is within a certain range or band.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http://</a:t>
            </a:r>
            <a:r>
              <a:rPr lang="en-US" sz="1200" b="0" i="0" kern="1200" dirty="0" err="1" smtClean="0">
                <a:solidFill>
                  <a:schemeClr val="tx1"/>
                </a:solidFill>
                <a:effectLst/>
                <a:latin typeface="+mn-lt"/>
                <a:ea typeface="+mn-ea"/>
                <a:cs typeface="+mn-cs"/>
              </a:rPr>
              <a:t>gatkforums.broadinstitute.org</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wdl</a:t>
            </a:r>
            <a:r>
              <a:rPr lang="en-US" sz="1200" b="0" i="0" kern="1200" dirty="0" smtClean="0">
                <a:solidFill>
                  <a:schemeClr val="tx1"/>
                </a:solidFill>
                <a:effectLst/>
                <a:latin typeface="+mn-lt"/>
                <a:ea typeface="+mn-ea"/>
                <a:cs typeface="+mn-cs"/>
              </a:rPr>
              <a:t>/discussion/4017/what-is-a-</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-and-how-is-it-different-from-a-regular-</a:t>
            </a:r>
            <a:r>
              <a:rPr lang="en-US" sz="1200" b="0" i="0" kern="1200" dirty="0" err="1" smtClean="0">
                <a:solidFill>
                  <a:schemeClr val="tx1"/>
                </a:solidFill>
                <a:effectLst/>
                <a:latin typeface="+mn-lt"/>
                <a:ea typeface="+mn-ea"/>
                <a:cs typeface="+mn-cs"/>
              </a:rPr>
              <a:t>vcf</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the so-called GVCF mode used for scalable variant calling in DNA sequence data, </a:t>
            </a:r>
            <a:r>
              <a:rPr lang="en-US" sz="1200" b="0" i="0" kern="1200" dirty="0" err="1" smtClean="0">
                <a:solidFill>
                  <a:schemeClr val="tx1"/>
                </a:solidFill>
                <a:effectLst/>
                <a:latin typeface="+mn-lt"/>
                <a:ea typeface="+mn-ea"/>
                <a:cs typeface="+mn-cs"/>
              </a:rPr>
              <a:t>HaplotypeCaller</a:t>
            </a:r>
            <a:r>
              <a:rPr lang="en-US" sz="1200" b="0" i="0" kern="1200" dirty="0" smtClean="0">
                <a:solidFill>
                  <a:schemeClr val="tx1"/>
                </a:solidFill>
                <a:effectLst/>
                <a:latin typeface="+mn-lt"/>
                <a:ea typeface="+mn-ea"/>
                <a:cs typeface="+mn-cs"/>
              </a:rPr>
              <a:t> runs per-sample to generate an intermediate genomic </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gVCF</a:t>
            </a:r>
            <a:r>
              <a:rPr lang="en-US" sz="1200" b="0" i="0" kern="1200" dirty="0" smtClean="0">
                <a:solidFill>
                  <a:schemeClr val="tx1"/>
                </a:solidFill>
                <a:effectLst/>
                <a:latin typeface="+mn-lt"/>
                <a:ea typeface="+mn-ea"/>
                <a:cs typeface="+mn-cs"/>
              </a:rPr>
              <a:t>), which can then be used for joint genotyping of multiple samples in a very efficient way, which enables rapid incremental processing of samples as they roll off the sequencer, as well as scaling to very large cohort sizes (e.g. the 92K exomes of </a:t>
            </a:r>
            <a:r>
              <a:rPr lang="en-US" sz="1200" b="0" i="0" kern="1200" dirty="0" err="1" smtClean="0">
                <a:solidFill>
                  <a:schemeClr val="tx1"/>
                </a:solidFill>
                <a:effectLst/>
                <a:latin typeface="+mn-lt"/>
                <a:ea typeface="+mn-ea"/>
                <a:cs typeface="+mn-cs"/>
              </a:rPr>
              <a:t>ExAC</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55</a:t>
            </a:fld>
            <a:endParaRPr lang="en-US"/>
          </a:p>
        </p:txBody>
      </p:sp>
    </p:spTree>
    <p:extLst>
      <p:ext uri="{BB962C8B-B14F-4D97-AF65-F5344CB8AC3E}">
        <p14:creationId xmlns:p14="http://schemas.microsoft.com/office/powerpoint/2010/main" val="291702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comparing with existing annotation for the reference genome it is possible to add</a:t>
            </a:r>
            <a:r>
              <a:rPr lang="en-US" baseline="0" dirty="0" smtClean="0"/>
              <a:t> information about your variants and their effect.</a:t>
            </a:r>
          </a:p>
          <a:p>
            <a:endParaRPr lang="en-US" baseline="0" dirty="0" smtClean="0"/>
          </a:p>
          <a:p>
            <a:r>
              <a:rPr lang="en-US" baseline="0" dirty="0" smtClean="0"/>
              <a:t>Three commonly used tools for this are </a:t>
            </a:r>
            <a:r>
              <a:rPr lang="en-US" baseline="0" dirty="0" err="1" smtClean="0"/>
              <a:t>annovar</a:t>
            </a:r>
            <a:r>
              <a:rPr lang="en-US" baseline="0" dirty="0" smtClean="0"/>
              <a:t>, </a:t>
            </a:r>
            <a:r>
              <a:rPr lang="en-US" baseline="0" dirty="0" err="1" smtClean="0"/>
              <a:t>snpeff</a:t>
            </a:r>
            <a:r>
              <a:rPr lang="en-US" baseline="0" dirty="0" smtClean="0"/>
              <a:t> and </a:t>
            </a:r>
            <a:r>
              <a:rPr lang="en-US" baseline="0" dirty="0" err="1" smtClean="0"/>
              <a:t>vep</a:t>
            </a:r>
            <a:r>
              <a:rPr lang="en-US" baseline="0" dirty="0" smtClean="0"/>
              <a:t>, or variant effect predictor.</a:t>
            </a:r>
          </a:p>
          <a:p>
            <a:endParaRPr lang="en-US" baseline="0" dirty="0" smtClean="0"/>
          </a:p>
          <a:p>
            <a:r>
              <a:rPr lang="en-US" baseline="0" dirty="0" smtClean="0"/>
              <a:t>Looking back at one of our variants from the VCF file it really is taking this position on this chromosome and saying “what do we know about this position?”. One annotation has already been added to it, as you can see this variant exists in </a:t>
            </a:r>
            <a:r>
              <a:rPr lang="en-US" baseline="0" dirty="0" err="1" smtClean="0"/>
              <a:t>dbSNP</a:t>
            </a:r>
            <a:r>
              <a:rPr lang="en-US" baseline="0" dirty="0" smtClean="0"/>
              <a:t>. The input very often to these programs is a VCF file.</a:t>
            </a:r>
          </a:p>
          <a:p>
            <a:endParaRPr lang="en-US" baseline="0" dirty="0" smtClean="0"/>
          </a:p>
          <a:p>
            <a:r>
              <a:rPr lang="en-US" baseline="0" dirty="0" smtClean="0"/>
              <a:t>It can generally be divided into three groups; </a:t>
            </a:r>
          </a:p>
          <a:p>
            <a:endParaRPr lang="en-US" baseline="0" dirty="0" smtClean="0"/>
          </a:p>
          <a:p>
            <a:r>
              <a:rPr lang="en-US" baseline="0" dirty="0" smtClean="0"/>
              <a:t>Gene based annotations which look at the functional impact like if the variant can </a:t>
            </a:r>
            <a:r>
              <a:rPr lang="en-US" sz="1200" b="0" i="0" kern="1200" dirty="0" smtClean="0">
                <a:solidFill>
                  <a:schemeClr val="tx1"/>
                </a:solidFill>
                <a:effectLst/>
                <a:latin typeface="+mn-lt"/>
                <a:ea typeface="+mn-ea"/>
                <a:cs typeface="+mn-cs"/>
              </a:rPr>
              <a:t>cause protein coding changes.</a:t>
            </a:r>
            <a:r>
              <a:rPr lang="en-US" sz="1200" b="0" i="0" kern="1200" baseline="0" dirty="0" smtClean="0">
                <a:solidFill>
                  <a:schemeClr val="tx1"/>
                </a:solidFill>
                <a:effectLst/>
                <a:latin typeface="+mn-lt"/>
                <a:ea typeface="+mn-ea"/>
                <a:cs typeface="+mn-cs"/>
              </a:rPr>
              <a:t> Big changes can be turning a gene off for example.</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Region based annotations, like the name implies, identifies any variants in specific regions such as </a:t>
            </a:r>
            <a:r>
              <a:rPr lang="is-IS" sz="1200" b="0" i="0" kern="1200" baseline="0" dirty="0" smtClean="0">
                <a:solidFill>
                  <a:schemeClr val="tx1"/>
                </a:solidFill>
                <a:effectLst/>
                <a:latin typeface="+mn-lt"/>
                <a:ea typeface="+mn-ea"/>
                <a:cs typeface="+mn-cs"/>
              </a:rPr>
              <a:t>… add any region you want!</a:t>
            </a:r>
          </a:p>
          <a:p>
            <a:endParaRPr lang="is-IS" sz="1200" b="0" i="0" kern="1200" baseline="0" dirty="0" smtClean="0">
              <a:solidFill>
                <a:schemeClr val="tx1"/>
              </a:solidFill>
              <a:effectLst/>
              <a:latin typeface="+mn-lt"/>
              <a:ea typeface="+mn-ea"/>
              <a:cs typeface="+mn-cs"/>
            </a:endParaRPr>
          </a:p>
          <a:p>
            <a:r>
              <a:rPr lang="is-IS" sz="1200" b="0" i="0" kern="1200" baseline="0" dirty="0" smtClean="0">
                <a:solidFill>
                  <a:schemeClr val="tx1"/>
                </a:solidFill>
                <a:effectLst/>
                <a:latin typeface="+mn-lt"/>
                <a:ea typeface="+mn-ea"/>
                <a:cs typeface="+mn-cs"/>
              </a:rPr>
              <a:t>Filter based annotations  </a:t>
            </a:r>
            <a:r>
              <a:rPr lang="en-US" sz="1200" b="0" i="0" kern="1200" dirty="0" smtClean="0">
                <a:solidFill>
                  <a:schemeClr val="tx1"/>
                </a:solidFill>
                <a:effectLst/>
                <a:latin typeface="+mn-lt"/>
                <a:ea typeface="+mn-ea"/>
                <a:cs typeface="+mn-cs"/>
              </a:rPr>
              <a:t>identifies if the variants are documented in specific databases, for example, whether a variant is reported in </a:t>
            </a:r>
            <a:r>
              <a:rPr lang="en-US" sz="1200" b="0" i="0" kern="1200" dirty="0" err="1" smtClean="0">
                <a:solidFill>
                  <a:schemeClr val="tx1"/>
                </a:solidFill>
                <a:effectLst/>
                <a:latin typeface="+mn-lt"/>
                <a:ea typeface="+mn-ea"/>
                <a:cs typeface="+mn-cs"/>
              </a:rPr>
              <a:t>dbSNP</a:t>
            </a:r>
            <a:r>
              <a:rPr lang="en-US" sz="1200" b="0" i="0" kern="1200" dirty="0" smtClean="0">
                <a:solidFill>
                  <a:schemeClr val="tx1"/>
                </a:solidFill>
                <a:effectLst/>
                <a:latin typeface="+mn-lt"/>
                <a:ea typeface="+mn-ea"/>
                <a:cs typeface="+mn-cs"/>
              </a:rPr>
              <a:t>, what is the allele frequency in the 1000 Genome Project,</a:t>
            </a:r>
            <a:r>
              <a:rPr lang="en-US" sz="1200" b="0" i="0" kern="1200" baseline="0" dirty="0" smtClean="0">
                <a:solidFill>
                  <a:schemeClr val="tx1"/>
                </a:solidFill>
                <a:effectLst/>
                <a:latin typeface="+mn-lt"/>
                <a:ea typeface="+mn-ea"/>
                <a:cs typeface="+mn-cs"/>
              </a:rPr>
              <a:t> is it connected to Cancer in the COSMIC, or catalogue of somatic mutations in cancer, database, the recently released </a:t>
            </a:r>
            <a:r>
              <a:rPr lang="en-US" sz="1200" b="0" i="0" kern="1200" baseline="0" dirty="0" err="1" smtClean="0">
                <a:solidFill>
                  <a:schemeClr val="tx1"/>
                </a:solidFill>
                <a:effectLst/>
                <a:latin typeface="+mn-lt"/>
                <a:ea typeface="+mn-ea"/>
                <a:cs typeface="+mn-cs"/>
              </a:rPr>
              <a:t>Swegen</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allelefrequencies</a:t>
            </a:r>
            <a:r>
              <a:rPr lang="en-US" sz="1200" b="0" i="0" kern="1200" baseline="0" dirty="0" smtClean="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93028652-11D1-8A42-9F26-9AC760C0492B}" type="slidenum">
              <a:rPr lang="en-US" smtClean="0"/>
              <a:t>56</a:t>
            </a:fld>
            <a:endParaRPr lang="en-US"/>
          </a:p>
        </p:txBody>
      </p:sp>
    </p:spTree>
    <p:extLst>
      <p:ext uri="{BB962C8B-B14F-4D97-AF65-F5344CB8AC3E}">
        <p14:creationId xmlns:p14="http://schemas.microsoft.com/office/powerpoint/2010/main" val="170452012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baseline="0" dirty="0" smtClean="0">
                <a:solidFill>
                  <a:schemeClr val="tx1"/>
                </a:solidFill>
                <a:effectLst/>
                <a:latin typeface="+mn-lt"/>
                <a:ea typeface="+mn-ea"/>
                <a:cs typeface="+mn-cs"/>
              </a:rPr>
              <a:t>Finally something very important when for each step of the NGS workflow that I spoke about earlier and the annotations. Use the same reference all the way through! When annotating you must also use annotations that use the same positions as your reads are aligned in, otherwise it is like you are describing Sweden using a map of America.</a:t>
            </a:r>
          </a:p>
        </p:txBody>
      </p:sp>
      <p:sp>
        <p:nvSpPr>
          <p:cNvPr id="4" name="Slide Number Placeholder 3"/>
          <p:cNvSpPr>
            <a:spLocks noGrp="1"/>
          </p:cNvSpPr>
          <p:nvPr>
            <p:ph type="sldNum" sz="quarter" idx="10"/>
          </p:nvPr>
        </p:nvSpPr>
        <p:spPr/>
        <p:txBody>
          <a:bodyPr/>
          <a:lstStyle/>
          <a:p>
            <a:fld id="{93028652-11D1-8A42-9F26-9AC760C0492B}" type="slidenum">
              <a:rPr lang="en-US" smtClean="0"/>
              <a:t>57</a:t>
            </a:fld>
            <a:endParaRPr lang="en-US"/>
          </a:p>
        </p:txBody>
      </p:sp>
    </p:spTree>
    <p:extLst>
      <p:ext uri="{BB962C8B-B14F-4D97-AF65-F5344CB8AC3E}">
        <p14:creationId xmlns:p14="http://schemas.microsoft.com/office/powerpoint/2010/main" val="190204278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Say</a:t>
            </a:r>
            <a:r>
              <a:rPr lang="en-US" baseline="0" dirty="0" smtClean="0"/>
              <a:t> now that you want to filter your variants. You have annotated them and you are only interested in a certain genomic region. Or perhaps you want to find the variants with a very strict quality score to find your high quality </a:t>
            </a:r>
            <a:r>
              <a:rPr lang="en-US" baseline="0" dirty="0" err="1" smtClean="0"/>
              <a:t>callset</a:t>
            </a:r>
            <a:r>
              <a:rPr lang="en-US" baseline="0" dirty="0" smtClean="0"/>
              <a:t>. </a:t>
            </a:r>
          </a:p>
          <a:p>
            <a:endParaRPr lang="en-US" baseline="0" dirty="0" smtClean="0"/>
          </a:p>
          <a:p>
            <a:r>
              <a:rPr lang="en-US" baseline="0" dirty="0" smtClean="0"/>
              <a:t>There are many downstream tools, I will mention one here that we will use during the exercise which is also a part of the GATK suite called simply </a:t>
            </a:r>
            <a:r>
              <a:rPr lang="en-US" baseline="0" dirty="0" err="1" smtClean="0"/>
              <a:t>VariantFiltration</a:t>
            </a:r>
            <a:r>
              <a:rPr lang="en-US" baseline="0" dirty="0" smtClean="0"/>
              <a:t>. The arguments given to it, that govern what filter it applies to your variants, are written as one expression and one name for the filter. As you can see the expressions can handle arithmetic operations and conditional statements.</a:t>
            </a:r>
          </a:p>
          <a:p>
            <a:endParaRPr lang="en-US" baseline="0" dirty="0" smtClean="0"/>
          </a:p>
          <a:p>
            <a:r>
              <a:rPr lang="en-US" baseline="0" dirty="0" smtClean="0"/>
              <a:t>There is much more information about writing filter expressions on the </a:t>
            </a:r>
            <a:r>
              <a:rPr lang="en-US" baseline="0" dirty="0" err="1" smtClean="0"/>
              <a:t>gatk</a:t>
            </a:r>
            <a:r>
              <a:rPr lang="en-US" baseline="0" dirty="0" smtClean="0"/>
              <a:t> homepage. Specifically mention VQSR</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58</a:t>
            </a:fld>
            <a:endParaRPr lang="en-US"/>
          </a:p>
        </p:txBody>
      </p:sp>
    </p:spTree>
    <p:extLst>
      <p:ext uri="{BB962C8B-B14F-4D97-AF65-F5344CB8AC3E}">
        <p14:creationId xmlns:p14="http://schemas.microsoft.com/office/powerpoint/2010/main" val="11322872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keep</a:t>
            </a:r>
            <a:r>
              <a:rPr lang="en-US" baseline="0" dirty="0" smtClean="0"/>
              <a:t> track of all the processes you will run during the exercise it is important to organize your data.</a:t>
            </a:r>
          </a:p>
          <a:p>
            <a:r>
              <a:rPr lang="en-US" baseline="0" dirty="0" smtClean="0"/>
              <a:t>Use good file names. For example “</a:t>
            </a:r>
            <a:r>
              <a:rPr lang="en-US" baseline="0" dirty="0" err="1" smtClean="0"/>
              <a:t>sample.fastq</a:t>
            </a:r>
            <a:r>
              <a:rPr lang="en-US" baseline="0" dirty="0" smtClean="0"/>
              <a:t>”. </a:t>
            </a:r>
          </a:p>
          <a:p>
            <a:r>
              <a:rPr lang="en-US" baseline="0" dirty="0" smtClean="0"/>
              <a:t>In each analysis step you define an input file and an output file. ALWAYS create a new output file, i.e. do not overwrite the input file. </a:t>
            </a:r>
          </a:p>
          <a:p>
            <a:r>
              <a:rPr lang="en-US" baseline="0" dirty="0" smtClean="0"/>
              <a:t>It is a good practice to include the name of the analysis step (or shortened </a:t>
            </a:r>
            <a:r>
              <a:rPr lang="en-US" baseline="0" dirty="0" err="1" smtClean="0"/>
              <a:t>namethe</a:t>
            </a:r>
            <a:r>
              <a:rPr lang="en-US" baseline="0" dirty="0" smtClean="0"/>
              <a:t> output file name.</a:t>
            </a:r>
          </a:p>
          <a:p>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59</a:t>
            </a:fld>
            <a:endParaRPr lang="en-US"/>
          </a:p>
        </p:txBody>
      </p:sp>
    </p:spTree>
    <p:extLst>
      <p:ext uri="{BB962C8B-B14F-4D97-AF65-F5344CB8AC3E}">
        <p14:creationId xmlns:p14="http://schemas.microsoft.com/office/powerpoint/2010/main" val="397583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and questions?</a:t>
            </a:r>
          </a:p>
          <a:p>
            <a:endParaRPr lang="en-US" dirty="0" smtClean="0"/>
          </a:p>
          <a:p>
            <a:r>
              <a:rPr lang="en-US" dirty="0" smtClean="0"/>
              <a:t>The exercises,</a:t>
            </a:r>
            <a:r>
              <a:rPr lang="en-US" baseline="0" dirty="0" smtClean="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62</a:t>
            </a:fld>
            <a:endParaRPr lang="en-US"/>
          </a:p>
        </p:txBody>
      </p:sp>
    </p:spTree>
    <p:extLst>
      <p:ext uri="{BB962C8B-B14F-4D97-AF65-F5344CB8AC3E}">
        <p14:creationId xmlns:p14="http://schemas.microsoft.com/office/powerpoint/2010/main" val="1456410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Keeping that in mind,</a:t>
            </a:r>
            <a:r>
              <a:rPr lang="en-US" baseline="0" dirty="0" smtClean="0"/>
              <a:t> what is a variant? A variant is a position where the samples sequence does not agree with the reference genome sequence. Here for example is 24 nucleotides from a reference genome. </a:t>
            </a:r>
            <a:endParaRPr lang="en-US" dirty="0" smtClean="0"/>
          </a:p>
          <a:p>
            <a:endParaRPr lang="en-US" dirty="0" smtClean="0"/>
          </a:p>
          <a:p>
            <a:r>
              <a:rPr lang="en-US" dirty="0" smtClean="0"/>
              <a:t>When I then align</a:t>
            </a:r>
            <a:r>
              <a:rPr lang="en-US" baseline="0" dirty="0" smtClean="0"/>
              <a:t> the genomic sequence of a sample to the reference genome and compare we see that in one position where the reference sample is Cytosine we have Adenine. In this case this is a variant in that sample.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a:t>
            </a:fld>
            <a:endParaRPr lang="en-US"/>
          </a:p>
        </p:txBody>
      </p:sp>
    </p:spTree>
    <p:extLst>
      <p:ext uri="{BB962C8B-B14F-4D97-AF65-F5344CB8AC3E}">
        <p14:creationId xmlns:p14="http://schemas.microsoft.com/office/powerpoint/2010/main" val="57975862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and questions?</a:t>
            </a:r>
          </a:p>
          <a:p>
            <a:endParaRPr lang="en-US" dirty="0" smtClean="0"/>
          </a:p>
          <a:p>
            <a:r>
              <a:rPr lang="en-US" dirty="0" smtClean="0"/>
              <a:t>The exercises,</a:t>
            </a:r>
            <a:r>
              <a:rPr lang="en-US" baseline="0" dirty="0" smtClean="0"/>
              <a:t> can be reached as usual through the schedule for the course.</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63</a:t>
            </a:fld>
            <a:endParaRPr lang="en-US"/>
          </a:p>
        </p:txBody>
      </p:sp>
    </p:spTree>
    <p:extLst>
      <p:ext uri="{BB962C8B-B14F-4D97-AF65-F5344CB8AC3E}">
        <p14:creationId xmlns:p14="http://schemas.microsoft.com/office/powerpoint/2010/main" val="1699112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Looking at the bigger picture of variants for multiple samples, such</a:t>
            </a:r>
            <a:r>
              <a:rPr lang="en-US" sz="1200" b="0" i="0" kern="1200" baseline="0" dirty="0" smtClean="0">
                <a:solidFill>
                  <a:schemeClr val="tx1"/>
                </a:solidFill>
                <a:effectLst/>
                <a:latin typeface="+mn-lt"/>
                <a:ea typeface="+mn-ea"/>
                <a:cs typeface="+mn-cs"/>
              </a:rPr>
              <a:t> as whole populations we have p</a:t>
            </a:r>
            <a:r>
              <a:rPr lang="en-US" sz="1200" b="0" i="0" kern="1200" dirty="0" smtClean="0">
                <a:solidFill>
                  <a:schemeClr val="tx1"/>
                </a:solidFill>
                <a:effectLst/>
                <a:latin typeface="+mn-lt"/>
                <a:ea typeface="+mn-ea"/>
                <a:cs typeface="+mn-cs"/>
              </a:rPr>
              <a:t>opulation based variation</a:t>
            </a:r>
            <a:r>
              <a:rPr lang="en-US" sz="1200" b="0" i="0" kern="1200" baseline="0" dirty="0" smtClean="0">
                <a:solidFill>
                  <a:schemeClr val="tx1"/>
                </a:solidFill>
                <a:effectLst/>
                <a:latin typeface="+mn-lt"/>
                <a:ea typeface="+mn-ea"/>
                <a:cs typeface="+mn-cs"/>
              </a:rPr>
              <a:t> projects such as the UK 10K and 1000Genomes project that map the variation of many humans giving the frequency of variants so that we can know if they are common or rare in a population.</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The genetics of these samples coupled with the phenotypic traits of the donors make them a good resource for, for example, genome wide association studies.</a:t>
            </a:r>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a single</a:t>
            </a:r>
            <a:r>
              <a:rPr lang="en-US" sz="1200" b="0" i="0" kern="1200" baseline="0" dirty="0" smtClean="0">
                <a:solidFill>
                  <a:schemeClr val="tx1"/>
                </a:solidFill>
                <a:effectLst/>
                <a:latin typeface="+mn-lt"/>
                <a:ea typeface="+mn-ea"/>
                <a:cs typeface="+mn-cs"/>
              </a:rPr>
              <a:t> nucleotide variant, or polymorphism, exists to an appreciable degree in a population, </a:t>
            </a:r>
            <a:r>
              <a:rPr lang="en-US" sz="1200" b="0" i="0" kern="1200" baseline="0" dirty="0" err="1" smtClean="0">
                <a:solidFill>
                  <a:schemeClr val="tx1"/>
                </a:solidFill>
                <a:effectLst/>
                <a:latin typeface="+mn-lt"/>
                <a:ea typeface="+mn-ea"/>
                <a:cs typeface="+mn-cs"/>
              </a:rPr>
              <a:t>eg</a:t>
            </a:r>
            <a:r>
              <a:rPr lang="en-US" sz="1200" b="0" i="0" kern="1200" baseline="0" dirty="0" smtClean="0">
                <a:solidFill>
                  <a:schemeClr val="tx1"/>
                </a:solidFill>
                <a:effectLst/>
                <a:latin typeface="+mn-lt"/>
                <a:ea typeface="+mn-ea"/>
                <a:cs typeface="+mn-cs"/>
              </a:rPr>
              <a:t> &gt; 1%, we usually refer to it as a SNP.</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7</a:t>
            </a:fld>
            <a:endParaRPr lang="en-US"/>
          </a:p>
        </p:txBody>
      </p:sp>
    </p:spTree>
    <p:extLst>
      <p:ext uri="{BB962C8B-B14F-4D97-AF65-F5344CB8AC3E}">
        <p14:creationId xmlns:p14="http://schemas.microsoft.com/office/powerpoint/2010/main" val="534210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**Olga already talks about this, try to get your lecture after hers.</a:t>
            </a:r>
          </a:p>
          <a:p>
            <a:endParaRPr lang="en-US" baseline="0" dirty="0" smtClean="0"/>
          </a:p>
          <a:p>
            <a:r>
              <a:rPr lang="en-US" baseline="0" dirty="0" smtClean="0"/>
              <a:t>The final important concept before we move on to the NGS workflow.</a:t>
            </a:r>
          </a:p>
          <a:p>
            <a:endParaRPr lang="en-US" baseline="0" dirty="0" smtClean="0"/>
          </a:p>
          <a:p>
            <a:r>
              <a:rPr lang="en-US" dirty="0" smtClean="0"/>
              <a:t>To</a:t>
            </a:r>
            <a:r>
              <a:rPr lang="en-US" baseline="0" dirty="0" smtClean="0"/>
              <a:t> describe our input data we need a brief refresher on what our data actually is. Paired end sequencing starts off similarly to other sequence protocols where the DNA is fragmented and adaptors are ligated to the ends of a fragment and are PCR amplified to generate clusters. The adaptors find complementary locations on a </a:t>
            </a:r>
            <a:r>
              <a:rPr lang="en-US" baseline="0" dirty="0" err="1" smtClean="0"/>
              <a:t>flowcell</a:t>
            </a:r>
            <a:r>
              <a:rPr lang="en-US" baseline="0" dirty="0" smtClean="0"/>
              <a:t>.</a:t>
            </a:r>
          </a:p>
          <a:p>
            <a:r>
              <a:rPr lang="en-US" baseline="0" dirty="0" smtClean="0"/>
              <a:t>After this the reverse strands are washed off and the forward strands are sequenced. Then the clusters are regenerated and the reverse strands are sequenced.</a:t>
            </a:r>
          </a:p>
          <a:p>
            <a:endParaRPr lang="en-US" baseline="0" dirty="0" smtClean="0"/>
          </a:p>
          <a:p>
            <a:r>
              <a:rPr lang="en-US" baseline="0" dirty="0" smtClean="0"/>
              <a:t>DNA Fragmentation</a:t>
            </a:r>
          </a:p>
          <a:p>
            <a:r>
              <a:rPr lang="en-US" baseline="0" dirty="0" smtClean="0"/>
              <a:t>Adaptors attached</a:t>
            </a:r>
          </a:p>
          <a:p>
            <a:r>
              <a:rPr lang="en-US" baseline="0" dirty="0" smtClean="0"/>
              <a:t>PCR amplification</a:t>
            </a:r>
          </a:p>
          <a:p>
            <a:r>
              <a:rPr lang="en-US" baseline="0" dirty="0" smtClean="0"/>
              <a:t>Attach to </a:t>
            </a:r>
            <a:r>
              <a:rPr lang="en-US" baseline="0" dirty="0" err="1" smtClean="0"/>
              <a:t>flowcell</a:t>
            </a:r>
            <a:endParaRPr lang="en-US" baseline="0" dirty="0" smtClean="0"/>
          </a:p>
          <a:p>
            <a:r>
              <a:rPr lang="en-US" baseline="0" dirty="0" smtClean="0"/>
              <a:t>Reverse flushed, forward sequenced</a:t>
            </a:r>
          </a:p>
          <a:p>
            <a:r>
              <a:rPr lang="en-US" baseline="0" dirty="0" smtClean="0"/>
              <a:t>Clusters regenerated, forward flushed and reverse sequenced.</a:t>
            </a:r>
            <a:endParaRPr lang="en-US" dirty="0"/>
          </a:p>
        </p:txBody>
      </p:sp>
      <p:sp>
        <p:nvSpPr>
          <p:cNvPr id="4" name="Slide Number Placeholder 3"/>
          <p:cNvSpPr>
            <a:spLocks noGrp="1"/>
          </p:cNvSpPr>
          <p:nvPr>
            <p:ph type="sldNum" sz="quarter" idx="10"/>
          </p:nvPr>
        </p:nvSpPr>
        <p:spPr/>
        <p:txBody>
          <a:bodyPr/>
          <a:lstStyle/>
          <a:p>
            <a:fld id="{93028652-11D1-8A42-9F26-9AC760C0492B}" type="slidenum">
              <a:rPr lang="en-US" smtClean="0"/>
              <a:t>8</a:t>
            </a:fld>
            <a:endParaRPr lang="en-US"/>
          </a:p>
        </p:txBody>
      </p:sp>
    </p:spTree>
    <p:extLst>
      <p:ext uri="{BB962C8B-B14F-4D97-AF65-F5344CB8AC3E}">
        <p14:creationId xmlns:p14="http://schemas.microsoft.com/office/powerpoint/2010/main" val="720013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more clear picture of just a paired</a:t>
            </a:r>
            <a:r>
              <a:rPr lang="en-US" baseline="0" dirty="0" smtClean="0"/>
              <a:t> end read. We have the adapters flanking the fragment. The fragment length is the entire fragment, adapters and all, whereas the insert size contains the reads themselves and the distance between them. Since we knew the length of the insert this means that we can expect the inner distance between the pairs, something very convenient that we will get back to later.</a:t>
            </a:r>
          </a:p>
        </p:txBody>
      </p:sp>
      <p:sp>
        <p:nvSpPr>
          <p:cNvPr id="4" name="Slide Number Placeholder 3"/>
          <p:cNvSpPr>
            <a:spLocks noGrp="1"/>
          </p:cNvSpPr>
          <p:nvPr>
            <p:ph type="sldNum" sz="quarter" idx="10"/>
          </p:nvPr>
        </p:nvSpPr>
        <p:spPr/>
        <p:txBody>
          <a:bodyPr/>
          <a:lstStyle/>
          <a:p>
            <a:fld id="{93028652-11D1-8A42-9F26-9AC760C0492B}" type="slidenum">
              <a:rPr lang="en-US" smtClean="0"/>
              <a:t>9</a:t>
            </a:fld>
            <a:endParaRPr lang="en-US"/>
          </a:p>
        </p:txBody>
      </p:sp>
    </p:spTree>
    <p:extLst>
      <p:ext uri="{BB962C8B-B14F-4D97-AF65-F5344CB8AC3E}">
        <p14:creationId xmlns:p14="http://schemas.microsoft.com/office/powerpoint/2010/main" val="4007697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3" name="Content Placeholder 3"/>
          <p:cNvSpPr>
            <a:spLocks noGrp="1"/>
          </p:cNvSpPr>
          <p:nvPr>
            <p:ph sz="quarter" idx="10" hasCustomPrompt="1"/>
          </p:nvPr>
        </p:nvSpPr>
        <p:spPr>
          <a:xfrm>
            <a:off x="594819" y="1628049"/>
            <a:ext cx="7920000" cy="1260000"/>
          </a:xfrm>
          <a:prstGeom prst="rect">
            <a:avLst/>
          </a:prstGeom>
        </p:spPr>
        <p:txBody>
          <a:bodyPr/>
          <a:lstStyle>
            <a:lvl1pPr marL="0" indent="0" algn="ctr">
              <a:buFontTx/>
              <a:buNone/>
              <a:defRPr sz="4400" b="1" baseline="0">
                <a:latin typeface="+mj-lt"/>
              </a:defRPr>
            </a:lvl1pPr>
          </a:lstStyle>
          <a:p>
            <a:pPr lvl="0"/>
            <a:r>
              <a:rPr lang="en-US" sz="4400" dirty="0" err="1" smtClean="0">
                <a:latin typeface="+mj-lt"/>
              </a:rPr>
              <a:t>Frontpage</a:t>
            </a:r>
            <a:r>
              <a:rPr lang="en-US" sz="4400" dirty="0" smtClean="0">
                <a:latin typeface="+mj-lt"/>
              </a:rPr>
              <a:t> Title</a:t>
            </a:r>
            <a:endParaRPr lang="en-US" dirty="0"/>
          </a:p>
        </p:txBody>
      </p:sp>
      <p:sp>
        <p:nvSpPr>
          <p:cNvPr id="14" name="Content Placeholder 5"/>
          <p:cNvSpPr>
            <a:spLocks noGrp="1"/>
          </p:cNvSpPr>
          <p:nvPr>
            <p:ph sz="quarter" idx="11" hasCustomPrompt="1"/>
          </p:nvPr>
        </p:nvSpPr>
        <p:spPr>
          <a:xfrm>
            <a:off x="594817" y="3483792"/>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smtClean="0"/>
              <a:t>Firstname</a:t>
            </a:r>
            <a:r>
              <a:rPr lang="en-US" dirty="0" smtClean="0"/>
              <a:t> </a:t>
            </a:r>
            <a:r>
              <a:rPr lang="en-US" dirty="0" err="1" smtClean="0"/>
              <a:t>Lastname</a:t>
            </a:r>
            <a:endParaRPr lang="en-US" dirty="0"/>
          </a:p>
        </p:txBody>
      </p:sp>
      <p:sp>
        <p:nvSpPr>
          <p:cNvPr id="15" name="Content Placeholder 5"/>
          <p:cNvSpPr>
            <a:spLocks noGrp="1"/>
          </p:cNvSpPr>
          <p:nvPr>
            <p:ph sz="quarter" idx="12" hasCustomPrompt="1"/>
          </p:nvPr>
        </p:nvSpPr>
        <p:spPr>
          <a:xfrm>
            <a:off x="594818" y="416490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smtClean="0"/>
              <a:t>Firstname.Lastname@NBIS.se</a:t>
            </a:r>
            <a:endParaRPr lang="en-US" dirty="0"/>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p>
            <a:r>
              <a:rPr lang="en-US" dirty="0" err="1" smtClean="0"/>
              <a:t>Frontpage</a:t>
            </a:r>
            <a:r>
              <a:rPr lang="en-US" dirty="0" smtClean="0"/>
              <a:t> title</a:t>
            </a:r>
            <a:endParaRPr lang="en-US" dirty="0"/>
          </a:p>
        </p:txBody>
      </p:sp>
      <p:sp>
        <p:nvSpPr>
          <p:cNvPr id="8" name="Content Placeholder 7"/>
          <p:cNvSpPr>
            <a:spLocks noGrp="1"/>
          </p:cNvSpPr>
          <p:nvPr>
            <p:ph sz="quarter" idx="11" hasCustomPrompt="1"/>
          </p:nvPr>
        </p:nvSpPr>
        <p:spPr>
          <a:xfrm>
            <a:off x="628650" y="4031752"/>
            <a:ext cx="7920000" cy="432000"/>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10" name="Content Placeholder 7"/>
          <p:cNvSpPr>
            <a:spLocks noGrp="1"/>
          </p:cNvSpPr>
          <p:nvPr>
            <p:ph sz="quarter" idx="12" hasCustomPrompt="1"/>
          </p:nvPr>
        </p:nvSpPr>
        <p:spPr>
          <a:xfrm>
            <a:off x="628650" y="4783021"/>
            <a:ext cx="7920000" cy="432000"/>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11"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12"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1999" y="630000"/>
            <a:ext cx="6242400" cy="745200"/>
          </a:xfrm>
          <a:prstGeom prst="rect">
            <a:avLst/>
          </a:prstGeom>
        </p:spPr>
        <p:txBody>
          <a:bodyPr/>
          <a:lstStyle/>
          <a:p>
            <a:r>
              <a:rPr lang="en-US" dirty="0"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30000"/>
            <a:ext cx="6241079" cy="745736"/>
          </a:xfrm>
          <a:prstGeom prst="rect">
            <a:avLst/>
          </a:prstGeom>
        </p:spPr>
        <p:txBody>
          <a:bodyPr/>
          <a:lstStyle/>
          <a:p>
            <a:r>
              <a:rPr lang="en-US" dirty="0" smtClean="0"/>
              <a:t>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5"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6"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165480"/>
            <a:ext cx="8640000" cy="504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6" name="Title 5"/>
          <p:cNvSpPr>
            <a:spLocks noGrp="1"/>
          </p:cNvSpPr>
          <p:nvPr>
            <p:ph type="title"/>
          </p:nvPr>
        </p:nvSpPr>
        <p:spPr>
          <a:xfrm>
            <a:off x="1501628" y="365125"/>
            <a:ext cx="5486401" cy="537791"/>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0" y="2177147"/>
            <a:ext cx="7886700" cy="1325563"/>
          </a:xfrm>
          <a:prstGeom prst="rect">
            <a:avLst/>
          </a:prstGeom>
        </p:spPr>
        <p:txBody>
          <a:bodyPr/>
          <a:lstStyle>
            <a:lvl1pPr algn="ctr">
              <a:defRPr/>
            </a:lvl1pPr>
          </a:lstStyle>
          <a:p>
            <a:r>
              <a:rPr lang="en-US" dirty="0" err="1" smtClean="0"/>
              <a:t>Frontpage</a:t>
            </a:r>
            <a:r>
              <a:rPr lang="en-US" dirty="0" smtClean="0"/>
              <a:t> title</a:t>
            </a:r>
            <a:endParaRPr lang="en-US" dirty="0"/>
          </a:p>
        </p:txBody>
      </p:sp>
      <p:sp>
        <p:nvSpPr>
          <p:cNvPr id="4"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5"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Platshållare för innehåll 2"/>
          <p:cNvSpPr>
            <a:spLocks noGrp="1"/>
          </p:cNvSpPr>
          <p:nvPr>
            <p:ph sz="half" idx="1"/>
          </p:nvPr>
        </p:nvSpPr>
        <p:spPr>
          <a:xfrm>
            <a:off x="341748" y="1610684"/>
            <a:ext cx="3960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6" name="Platshållare för innehåll 3"/>
          <p:cNvSpPr>
            <a:spLocks noGrp="1"/>
          </p:cNvSpPr>
          <p:nvPr>
            <p:ph sz="half" idx="2"/>
          </p:nvPr>
        </p:nvSpPr>
        <p:spPr>
          <a:xfrm>
            <a:off x="4773273" y="1610684"/>
            <a:ext cx="3960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28650"/>
            <a:ext cx="6241079" cy="745736"/>
          </a:xfrm>
          <a:prstGeom prst="rect">
            <a:avLst/>
          </a:prstGeom>
        </p:spPr>
        <p:txBody>
          <a:bodyPr/>
          <a:lstStyle/>
          <a:p>
            <a:r>
              <a:rPr lang="en-US" smtClean="0"/>
              <a:t>Title</a:t>
            </a:r>
            <a:endParaRPr lang="en-US" dirty="0"/>
          </a:p>
        </p:txBody>
      </p:sp>
    </p:spTree>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778466"/>
            <a:ext cx="8640000" cy="432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10" name="Title 9"/>
          <p:cNvSpPr>
            <a:spLocks noGrp="1"/>
          </p:cNvSpPr>
          <p:nvPr>
            <p:ph type="title"/>
          </p:nvPr>
        </p:nvSpPr>
        <p:spPr>
          <a:xfrm>
            <a:off x="1996580" y="318782"/>
            <a:ext cx="4630723" cy="1216403"/>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Platshållare för innehåll 2"/>
          <p:cNvSpPr>
            <a:spLocks noGrp="1"/>
          </p:cNvSpPr>
          <p:nvPr>
            <p:ph sz="half" idx="1"/>
          </p:nvPr>
        </p:nvSpPr>
        <p:spPr>
          <a:xfrm>
            <a:off x="324970" y="1778466"/>
            <a:ext cx="4032000" cy="4554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Platshållare för innehåll 3"/>
          <p:cNvSpPr>
            <a:spLocks noGrp="1"/>
          </p:cNvSpPr>
          <p:nvPr>
            <p:ph sz="half" idx="2"/>
          </p:nvPr>
        </p:nvSpPr>
        <p:spPr>
          <a:xfrm>
            <a:off x="4756495" y="1778466"/>
            <a:ext cx="4032000" cy="4554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7" name="Title 6"/>
          <p:cNvSpPr>
            <a:spLocks noGrp="1"/>
          </p:cNvSpPr>
          <p:nvPr>
            <p:ph type="title"/>
          </p:nvPr>
        </p:nvSpPr>
        <p:spPr>
          <a:xfrm>
            <a:off x="1996580" y="318782"/>
            <a:ext cx="4630723" cy="1216403"/>
          </a:xfrm>
          <a:prstGeom prst="rect">
            <a:avLst/>
          </a:prstGeom>
        </p:spPr>
        <p:txBody>
          <a:bodyPr/>
          <a:lstStyle/>
          <a:p>
            <a:r>
              <a:rPr lang="en-US" smtClean="0"/>
              <a:t>Click to edit Master title style</a:t>
            </a:r>
            <a:endParaRPr lang="en-US"/>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Rubrikbild">
    <p:spTree>
      <p:nvGrpSpPr>
        <p:cNvPr id="1" name=""/>
        <p:cNvGrpSpPr/>
        <p:nvPr/>
      </p:nvGrpSpPr>
      <p:grpSpPr>
        <a:xfrm>
          <a:off x="0" y="0"/>
          <a:ext cx="0" cy="0"/>
          <a:chOff x="0" y="0"/>
          <a:chExt cx="0" cy="0"/>
        </a:xfrm>
      </p:grpSpPr>
      <p:sp>
        <p:nvSpPr>
          <p:cNvPr id="14" name="Platshållare för text 13"/>
          <p:cNvSpPr>
            <a:spLocks noGrp="1"/>
          </p:cNvSpPr>
          <p:nvPr>
            <p:ph type="body" sz="quarter" idx="14" hasCustomPrompt="1"/>
          </p:nvPr>
        </p:nvSpPr>
        <p:spPr>
          <a:xfrm>
            <a:off x="307886" y="1859999"/>
            <a:ext cx="4541843" cy="1898294"/>
          </a:xfrm>
          <a:prstGeom prst="rect">
            <a:avLst/>
          </a:prstGeom>
        </p:spPr>
        <p:txBody>
          <a:bodyPr wrap="square">
            <a:noAutofit/>
          </a:bodyPr>
          <a:lstStyle>
            <a:lvl1pPr marL="0" indent="0" algn="l" rtl="0">
              <a:spcBef>
                <a:spcPts val="0"/>
              </a:spcBef>
              <a:buNone/>
              <a:defRPr lang="sv-SE" sz="2400" b="0" strike="noStrike" cap="none" baseline="0" smtClean="0">
                <a:solidFill>
                  <a:schemeClr val="tx1"/>
                </a:solidFill>
                <a:latin typeface="+mn-lt"/>
              </a:defRPr>
            </a:lvl1pPr>
          </a:lstStyle>
          <a:p>
            <a:pPr rtl="0"/>
            <a:r>
              <a:rPr lang="sv-SE" sz="2000" baseline="30000" dirty="0" err="1" smtClean="0">
                <a:solidFill>
                  <a:srgbClr val="000000"/>
                </a:solidFill>
                <a:latin typeface="ArialMT"/>
              </a:rPr>
              <a:t>SciLifeLab</a:t>
            </a:r>
            <a:r>
              <a:rPr lang="sv-SE" sz="2000" baseline="30000" dirty="0" smtClean="0">
                <a:solidFill>
                  <a:srgbClr val="000000"/>
                </a:solidFill>
                <a:latin typeface="ArialMT"/>
              </a:rPr>
              <a:t> has </a:t>
            </a:r>
            <a:r>
              <a:rPr lang="sv-SE" sz="2000" baseline="30000" dirty="0" err="1" smtClean="0">
                <a:solidFill>
                  <a:srgbClr val="000000"/>
                </a:solidFill>
                <a:latin typeface="ArialMT"/>
              </a:rPr>
              <a:t>been</a:t>
            </a:r>
            <a:r>
              <a:rPr lang="sv-SE" sz="2000" baseline="30000" dirty="0" smtClean="0">
                <a:solidFill>
                  <a:srgbClr val="000000"/>
                </a:solidFill>
                <a:latin typeface="ArialMT"/>
              </a:rPr>
              <a:t> </a:t>
            </a:r>
            <a:r>
              <a:rPr lang="sv-SE" sz="2000" baseline="30000" dirty="0" err="1" smtClean="0">
                <a:solidFill>
                  <a:srgbClr val="000000"/>
                </a:solidFill>
                <a:latin typeface="ArialMT"/>
              </a:rPr>
              <a:t>created</a:t>
            </a:r>
            <a:r>
              <a:rPr lang="sv-SE" sz="2000" baseline="30000" dirty="0" smtClean="0">
                <a:solidFill>
                  <a:srgbClr val="000000"/>
                </a:solidFill>
                <a:latin typeface="ArialMT"/>
              </a:rPr>
              <a:t> by the </a:t>
            </a:r>
            <a:r>
              <a:rPr lang="sv-SE" sz="2000" baseline="30000" dirty="0" err="1" smtClean="0">
                <a:solidFill>
                  <a:srgbClr val="000000"/>
                </a:solidFill>
                <a:latin typeface="ArialMT"/>
              </a:rPr>
              <a:t>coordinated</a:t>
            </a:r>
            <a:r>
              <a:rPr lang="sv-SE" sz="2000" baseline="30000" dirty="0" smtClean="0">
                <a:solidFill>
                  <a:srgbClr val="000000"/>
                </a:solidFill>
                <a:latin typeface="ArialMT"/>
              </a:rPr>
              <a:t> </a:t>
            </a:r>
            <a:br>
              <a:rPr lang="sv-SE" sz="2000" baseline="30000" dirty="0" smtClean="0">
                <a:solidFill>
                  <a:srgbClr val="000000"/>
                </a:solidFill>
                <a:latin typeface="ArialMT"/>
              </a:rPr>
            </a:br>
            <a:r>
              <a:rPr lang="sv-SE" sz="2000" baseline="30000" dirty="0" err="1" smtClean="0">
                <a:solidFill>
                  <a:srgbClr val="000000"/>
                </a:solidFill>
                <a:latin typeface="ArialMT"/>
              </a:rPr>
              <a:t>effort</a:t>
            </a:r>
            <a:r>
              <a:rPr lang="sv-SE" sz="2000" baseline="30000" dirty="0" smtClean="0">
                <a:solidFill>
                  <a:srgbClr val="000000"/>
                </a:solidFill>
                <a:latin typeface="ArialMT"/>
              </a:rPr>
              <a:t> of </a:t>
            </a:r>
            <a:r>
              <a:rPr lang="sv-SE" sz="2000" baseline="30000" dirty="0" err="1" smtClean="0">
                <a:solidFill>
                  <a:srgbClr val="000000"/>
                </a:solidFill>
                <a:latin typeface="ArialMT"/>
              </a:rPr>
              <a:t>four</a:t>
            </a:r>
            <a:r>
              <a:rPr lang="sv-SE" sz="2000" baseline="30000" dirty="0" smtClean="0">
                <a:solidFill>
                  <a:srgbClr val="000000"/>
                </a:solidFill>
                <a:latin typeface="ArialMT"/>
              </a:rPr>
              <a:t> </a:t>
            </a:r>
            <a:r>
              <a:rPr lang="sv-SE" sz="2000" baseline="30000" dirty="0" err="1" smtClean="0">
                <a:solidFill>
                  <a:srgbClr val="000000"/>
                </a:solidFill>
                <a:latin typeface="ArialMT"/>
              </a:rPr>
              <a:t>universities</a:t>
            </a:r>
            <a:r>
              <a:rPr lang="sv-SE" sz="2000" baseline="30000" dirty="0" smtClean="0">
                <a:solidFill>
                  <a:srgbClr val="000000"/>
                </a:solidFill>
                <a:latin typeface="ArialMT"/>
              </a:rPr>
              <a:t> in Stockholm and Uppsala: Stockholm University, the Karolinska Institutet, KTH Royal </a:t>
            </a:r>
            <a:r>
              <a:rPr lang="sv-SE" sz="2000" baseline="30000" dirty="0" err="1" smtClean="0">
                <a:solidFill>
                  <a:srgbClr val="000000"/>
                </a:solidFill>
                <a:latin typeface="ArialMT"/>
              </a:rPr>
              <a:t>Institute</a:t>
            </a:r>
            <a:r>
              <a:rPr lang="sv-SE" sz="2000" baseline="30000" dirty="0" smtClean="0">
                <a:solidFill>
                  <a:srgbClr val="000000"/>
                </a:solidFill>
                <a:latin typeface="ArialMT"/>
              </a:rPr>
              <a:t> of Technology and Uppsala University.</a:t>
            </a:r>
          </a:p>
        </p:txBody>
      </p:sp>
      <p:pic>
        <p:nvPicPr>
          <p:cNvPr id="8" name="Bildobjekt 7" descr="universitet_logotyper_liggande.png"/>
          <p:cNvPicPr>
            <a:picLocks noChangeAspect="1"/>
          </p:cNvPicPr>
          <p:nvPr/>
        </p:nvPicPr>
        <p:blipFill>
          <a:blip r:embed="rId2"/>
          <a:stretch>
            <a:fillRect/>
          </a:stretch>
        </p:blipFill>
        <p:spPr>
          <a:xfrm>
            <a:off x="2200370" y="543985"/>
            <a:ext cx="3222111" cy="61625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ubrikbild">
    <p:spTree>
      <p:nvGrpSpPr>
        <p:cNvPr id="1" name=""/>
        <p:cNvGrpSpPr/>
        <p:nvPr/>
      </p:nvGrpSpPr>
      <p:grpSpPr>
        <a:xfrm>
          <a:off x="0" y="0"/>
          <a:ext cx="0" cy="0"/>
          <a:chOff x="0" y="0"/>
          <a:chExt cx="0" cy="0"/>
        </a:xfrm>
      </p:grpSpPr>
      <p:sp>
        <p:nvSpPr>
          <p:cNvPr id="4" name="Platshållare för text 2"/>
          <p:cNvSpPr>
            <a:spLocks noGrp="1"/>
          </p:cNvSpPr>
          <p:nvPr>
            <p:ph idx="1" hasCustomPrompt="1"/>
          </p:nvPr>
        </p:nvSpPr>
        <p:spPr>
          <a:xfrm>
            <a:off x="260389" y="1518407"/>
            <a:ext cx="8640000" cy="4680000"/>
          </a:xfrm>
          <a:prstGeom prst="rect">
            <a:avLst/>
          </a:prstGeom>
        </p:spPr>
        <p:txBody>
          <a:bodyPr vert="horz" lIns="0" tIns="0" rIns="0" bIns="0" rtlCol="0">
            <a:normAutofit/>
          </a:bodyPr>
          <a:lstStyle/>
          <a:p>
            <a:pPr lvl="0"/>
            <a:r>
              <a:rPr lang="sv-SE" dirty="0" smtClean="0"/>
              <a:t>Klicka här för att ändra format på bakgrundstexten</a:t>
            </a:r>
          </a:p>
          <a:p>
            <a:pPr lvl="1"/>
            <a:endParaRPr lang="sv-SE" dirty="0" smtClean="0"/>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231601"/>
            <a:ext cx="3960000" cy="504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p:cNvSpPr>
            <a:spLocks noGrp="1"/>
          </p:cNvSpPr>
          <p:nvPr>
            <p:ph sz="half" idx="2"/>
          </p:nvPr>
        </p:nvSpPr>
        <p:spPr>
          <a:xfrm>
            <a:off x="4773273" y="1231601"/>
            <a:ext cx="3960000" cy="504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8" name="Title 7"/>
          <p:cNvSpPr>
            <a:spLocks noGrp="1"/>
          </p:cNvSpPr>
          <p:nvPr>
            <p:ph type="title"/>
          </p:nvPr>
        </p:nvSpPr>
        <p:spPr>
          <a:xfrm>
            <a:off x="1501628" y="365125"/>
            <a:ext cx="5486401" cy="537791"/>
          </a:xfrm>
          <a:prstGeom prst="rect">
            <a:avLst/>
          </a:prstGeom>
        </p:spPr>
        <p:txBody>
          <a:bodyPr/>
          <a:lstStyle/>
          <a:p>
            <a:r>
              <a:rPr lang="en-US" smtClean="0"/>
              <a:t>Click to edit Master title style</a:t>
            </a: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24970" y="1510018"/>
            <a:ext cx="4032000" cy="4680000"/>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Platshållare för innehåll 3"/>
          <p:cNvSpPr>
            <a:spLocks noGrp="1"/>
          </p:cNvSpPr>
          <p:nvPr>
            <p:ph sz="half" idx="2"/>
          </p:nvPr>
        </p:nvSpPr>
        <p:spPr>
          <a:xfrm>
            <a:off x="4756495" y="1510018"/>
            <a:ext cx="4032000" cy="4680000"/>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5" name="Title 4"/>
          <p:cNvSpPr>
            <a:spLocks noGrp="1"/>
          </p:cNvSpPr>
          <p:nvPr>
            <p:ph type="title"/>
          </p:nvPr>
        </p:nvSpPr>
        <p:spPr>
          <a:xfrm>
            <a:off x="1988191" y="365126"/>
            <a:ext cx="4991450" cy="783658"/>
          </a:xfrm>
          <a:prstGeom prst="rect">
            <a:avLst/>
          </a:prstGeom>
        </p:spPr>
        <p:txBody>
          <a:bodyPr/>
          <a:lstStyle/>
          <a:p>
            <a:r>
              <a:rPr lang="en-US" smtClean="0"/>
              <a:t>Click to edit Master title style</a:t>
            </a:r>
            <a:endParaRPr lang="en-US"/>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4" name="Content Placeholder 3"/>
          <p:cNvSpPr>
            <a:spLocks noGrp="1"/>
          </p:cNvSpPr>
          <p:nvPr>
            <p:ph sz="quarter" idx="10" hasCustomPrompt="1"/>
          </p:nvPr>
        </p:nvSpPr>
        <p:spPr>
          <a:xfrm>
            <a:off x="612236" y="2089603"/>
            <a:ext cx="7920000" cy="1260000"/>
          </a:xfrm>
          <a:prstGeom prst="rect">
            <a:avLst/>
          </a:prstGeom>
        </p:spPr>
        <p:txBody>
          <a:bodyPr/>
          <a:lstStyle>
            <a:lvl1pPr marL="0" indent="0" algn="ctr">
              <a:buFontTx/>
              <a:buNone/>
              <a:defRPr sz="4400" b="1" baseline="0">
                <a:latin typeface="+mj-lt"/>
              </a:defRPr>
            </a:lvl1pPr>
          </a:lstStyle>
          <a:p>
            <a:pPr lvl="0"/>
            <a:r>
              <a:rPr lang="en-US" sz="4400" dirty="0" err="1" smtClean="0">
                <a:latin typeface="+mj-lt"/>
              </a:rPr>
              <a:t>Frontpage</a:t>
            </a:r>
            <a:r>
              <a:rPr lang="en-US" sz="4400" dirty="0" smtClean="0">
                <a:latin typeface="+mj-lt"/>
              </a:rPr>
              <a:t> Title</a:t>
            </a:r>
            <a:endParaRPr lang="en-US" dirty="0"/>
          </a:p>
        </p:txBody>
      </p:sp>
      <p:sp>
        <p:nvSpPr>
          <p:cNvPr id="6" name="Content Placeholder 5"/>
          <p:cNvSpPr>
            <a:spLocks noGrp="1"/>
          </p:cNvSpPr>
          <p:nvPr>
            <p:ph sz="quarter" idx="11" hasCustomPrompt="1"/>
          </p:nvPr>
        </p:nvSpPr>
        <p:spPr>
          <a:xfrm>
            <a:off x="612234" y="3945346"/>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dirty="0" err="1" smtClean="0"/>
              <a:t>Firstname</a:t>
            </a:r>
            <a:r>
              <a:rPr lang="en-US" dirty="0" smtClean="0"/>
              <a:t> </a:t>
            </a:r>
            <a:r>
              <a:rPr lang="en-US" dirty="0" err="1" smtClean="0"/>
              <a:t>Lastname</a:t>
            </a:r>
            <a:endParaRPr lang="en-US" dirty="0"/>
          </a:p>
        </p:txBody>
      </p:sp>
      <p:sp>
        <p:nvSpPr>
          <p:cNvPr id="7" name="Content Placeholder 5"/>
          <p:cNvSpPr>
            <a:spLocks noGrp="1"/>
          </p:cNvSpPr>
          <p:nvPr>
            <p:ph sz="quarter" idx="12" hasCustomPrompt="1"/>
          </p:nvPr>
        </p:nvSpPr>
        <p:spPr>
          <a:xfrm>
            <a:off x="612235" y="4626460"/>
            <a:ext cx="7920001" cy="432000"/>
          </a:xfrm>
          <a:prstGeom prst="rect">
            <a:avLst/>
          </a:prstGeom>
        </p:spPr>
        <p:txBody>
          <a:bodyPr/>
          <a:lstStyle>
            <a:lvl1pPr algn="ctr">
              <a:defRPr sz="1800" baseline="0"/>
            </a:lvl1pPr>
          </a:lstStyle>
          <a:p>
            <a:pPr marL="342900" marR="0" lvl="0" indent="-342900" algn="l" defTabSz="457200" rtl="0" eaLnBrk="1" fontAlgn="auto" latinLnBrk="0" hangingPunct="1">
              <a:lnSpc>
                <a:spcPct val="100000"/>
              </a:lnSpc>
              <a:spcBef>
                <a:spcPct val="20000"/>
              </a:spcBef>
              <a:spcAft>
                <a:spcPts val="0"/>
              </a:spcAft>
              <a:buClrTx/>
              <a:buSzTx/>
              <a:buFont typeface="Arial"/>
              <a:buNone/>
              <a:tabLst/>
              <a:defRPr/>
            </a:pPr>
            <a:r>
              <a:rPr lang="en-US" smtClean="0"/>
              <a:t>Firstname.Lastname@NBIS.se</a:t>
            </a:r>
            <a:endParaRPr lang="en-US" dirty="0"/>
          </a:p>
        </p:txBody>
      </p:sp>
    </p:spTree>
    <p:extLst>
      <p:ext uri="{BB962C8B-B14F-4D97-AF65-F5344CB8AC3E}">
        <p14:creationId xmlns:p14="http://schemas.microsoft.com/office/powerpoint/2010/main" val="1695408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ubrikbild">
    <p:spTree>
      <p:nvGrpSpPr>
        <p:cNvPr id="1" name=""/>
        <p:cNvGrpSpPr/>
        <p:nvPr/>
      </p:nvGrpSpPr>
      <p:grpSpPr>
        <a:xfrm>
          <a:off x="0" y="0"/>
          <a:ext cx="0" cy="0"/>
          <a:chOff x="0" y="0"/>
          <a:chExt cx="0" cy="0"/>
        </a:xfrm>
      </p:grpSpPr>
      <p:sp>
        <p:nvSpPr>
          <p:cNvPr id="8" name="Platshållare för text 2"/>
          <p:cNvSpPr>
            <a:spLocks noGrp="1"/>
          </p:cNvSpPr>
          <p:nvPr>
            <p:ph idx="1" hasCustomPrompt="1"/>
          </p:nvPr>
        </p:nvSpPr>
        <p:spPr>
          <a:xfrm>
            <a:off x="252000" y="1576800"/>
            <a:ext cx="8640000" cy="4629229"/>
          </a:xfrm>
          <a:prstGeom prst="rect">
            <a:avLst/>
          </a:prstGeom>
        </p:spPr>
        <p:txBody>
          <a:bodyPr vert="horz" lIns="0" tIns="0" rIns="0" bIns="0" rtlCol="0">
            <a:normAutofit/>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Title 3"/>
          <p:cNvSpPr>
            <a:spLocks noGrp="1"/>
          </p:cNvSpPr>
          <p:nvPr>
            <p:ph type="title" hasCustomPrompt="1"/>
          </p:nvPr>
        </p:nvSpPr>
        <p:spPr>
          <a:xfrm>
            <a:off x="252000" y="630000"/>
            <a:ext cx="6242400" cy="745200"/>
          </a:xfrm>
          <a:prstGeom prst="rect">
            <a:avLst/>
          </a:prstGeom>
        </p:spPr>
        <p:txBody>
          <a:bodyPr/>
          <a:lstStyle>
            <a:lvl1pPr algn="l">
              <a:defRPr/>
            </a:lvl1pPr>
          </a:lstStyle>
          <a:p>
            <a:r>
              <a:rPr lang="en-US" dirty="0" smtClean="0"/>
              <a:t>Title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vå innehållsdelar">
    <p:spTree>
      <p:nvGrpSpPr>
        <p:cNvPr id="1" name=""/>
        <p:cNvGrpSpPr/>
        <p:nvPr/>
      </p:nvGrpSpPr>
      <p:grpSpPr>
        <a:xfrm>
          <a:off x="0" y="0"/>
          <a:ext cx="0" cy="0"/>
          <a:chOff x="0" y="0"/>
          <a:chExt cx="0" cy="0"/>
        </a:xfrm>
      </p:grpSpPr>
      <p:sp>
        <p:nvSpPr>
          <p:cNvPr id="3" name="Platshållare för innehåll 2"/>
          <p:cNvSpPr>
            <a:spLocks noGrp="1"/>
          </p:cNvSpPr>
          <p:nvPr>
            <p:ph sz="half" idx="1"/>
          </p:nvPr>
        </p:nvSpPr>
        <p:spPr>
          <a:xfrm>
            <a:off x="341748" y="1576800"/>
            <a:ext cx="3960000" cy="4677932"/>
          </a:xfrm>
          <a:prstGeom prst="rect">
            <a:avLst/>
          </a:prstGeom>
        </p:spPr>
        <p:txBody>
          <a:bodyPr lIns="0" tIns="0" r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sv-SE" dirty="0"/>
          </a:p>
        </p:txBody>
      </p:sp>
      <p:sp>
        <p:nvSpPr>
          <p:cNvPr id="4" name="Platshållare för innehåll 3"/>
          <p:cNvSpPr>
            <a:spLocks noGrp="1"/>
          </p:cNvSpPr>
          <p:nvPr>
            <p:ph sz="half" idx="2"/>
          </p:nvPr>
        </p:nvSpPr>
        <p:spPr>
          <a:xfrm>
            <a:off x="4773273" y="1576800"/>
            <a:ext cx="3960000" cy="4677932"/>
          </a:xfrm>
          <a:prstGeom prst="rect">
            <a:avLst/>
          </a:prstGeom>
        </p:spPr>
        <p:txBody>
          <a:bodyPr lIns="0" tIns="0" bIns="0">
            <a:normAutofit/>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2" name="Title 1"/>
          <p:cNvSpPr>
            <a:spLocks noGrp="1"/>
          </p:cNvSpPr>
          <p:nvPr>
            <p:ph type="title" hasCustomPrompt="1"/>
          </p:nvPr>
        </p:nvSpPr>
        <p:spPr>
          <a:xfrm>
            <a:off x="252000" y="630000"/>
            <a:ext cx="6242400" cy="745200"/>
          </a:xfrm>
          <a:prstGeom prst="rect">
            <a:avLst/>
          </a:prstGeom>
        </p:spPr>
        <p:txBody>
          <a:bodyPr/>
          <a:lstStyle/>
          <a:p>
            <a:r>
              <a:rPr lang="en-US" dirty="0" smtClean="0"/>
              <a:t>Title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307885" y="207284"/>
            <a:ext cx="8543861" cy="635149"/>
          </a:xfrm>
          <a:prstGeom prst="rect">
            <a:avLst/>
          </a:prstGeom>
        </p:spPr>
        <p:txBody>
          <a:bodyPr/>
          <a:lstStyle/>
          <a:p>
            <a:r>
              <a:rPr lang="sv-SE" dirty="0" smtClean="0"/>
              <a:t>Klicka här för att ändra format</a:t>
            </a:r>
            <a:endParaRPr lang="sv-SE" dirty="0"/>
          </a:p>
        </p:txBody>
      </p:sp>
      <p:sp>
        <p:nvSpPr>
          <p:cNvPr id="3" name="Platshållare för innehåll 2"/>
          <p:cNvSpPr>
            <a:spLocks noGrp="1"/>
          </p:cNvSpPr>
          <p:nvPr>
            <p:ph idx="1"/>
          </p:nvPr>
        </p:nvSpPr>
        <p:spPr>
          <a:xfrm>
            <a:off x="307886" y="1173870"/>
            <a:ext cx="8543861" cy="4952293"/>
          </a:xfrm>
          <a:prstGeom prst="rect">
            <a:avLst/>
          </a:prstGeom>
        </p:spPr>
        <p:txBody>
          <a:bodyPr/>
          <a:lstStyle/>
          <a:p>
            <a:pPr lvl="0"/>
            <a:r>
              <a:rPr lang="sv-SE" dirty="0" smtClean="0"/>
              <a:t>Klicka här för att ändra format på bakgrundstexten</a:t>
            </a:r>
          </a:p>
          <a:p>
            <a:pPr lvl="1"/>
            <a:r>
              <a:rPr lang="sv-SE" dirty="0" smtClean="0"/>
              <a:t>Nivå två</a:t>
            </a:r>
          </a:p>
          <a:p>
            <a:pPr lvl="2"/>
            <a:r>
              <a:rPr lang="sv-SE" dirty="0" smtClean="0"/>
              <a:t>Nivå tre</a:t>
            </a:r>
          </a:p>
          <a:p>
            <a:pPr lvl="3"/>
            <a:r>
              <a:rPr lang="sv-SE" dirty="0" smtClean="0"/>
              <a:t>Nivå fyra</a:t>
            </a:r>
          </a:p>
          <a:p>
            <a:pPr lvl="4"/>
            <a:r>
              <a:rPr lang="sv-SE" dirty="0" smtClean="0"/>
              <a:t>Nivå fem</a:t>
            </a:r>
            <a:endParaRPr lang="sv-SE" dirty="0"/>
          </a:p>
        </p:txBody>
      </p:sp>
      <p:sp>
        <p:nvSpPr>
          <p:cNvPr id="4" name="Platshållare för datum 3"/>
          <p:cNvSpPr>
            <a:spLocks noGrp="1"/>
          </p:cNvSpPr>
          <p:nvPr>
            <p:ph type="dt" sz="half" idx="10"/>
          </p:nvPr>
        </p:nvSpPr>
        <p:spPr>
          <a:xfrm>
            <a:off x="307886" y="6356350"/>
            <a:ext cx="2282914" cy="365125"/>
          </a:xfrm>
          <a:prstGeom prst="rect">
            <a:avLst/>
          </a:prstGeom>
        </p:spPr>
        <p:txBody>
          <a:bodyPr/>
          <a:lstStyle/>
          <a:p>
            <a:fld id="{8CEC639E-0CBF-9D4F-A0BA-59D31147FEB2}" type="datetime1">
              <a:rPr lang="sv-SE" smtClean="0"/>
              <a:pPr/>
              <a:t>22/05/18</a:t>
            </a:fld>
            <a:endParaRPr lang="sv-SE"/>
          </a:p>
        </p:txBody>
      </p:sp>
      <p:sp>
        <p:nvSpPr>
          <p:cNvPr id="5" name="Platshållare för sidfot 4"/>
          <p:cNvSpPr>
            <a:spLocks noGrp="1"/>
          </p:cNvSpPr>
          <p:nvPr>
            <p:ph type="ftr" sz="quarter" idx="11"/>
          </p:nvPr>
        </p:nvSpPr>
        <p:spPr>
          <a:xfrm>
            <a:off x="3124200" y="6356350"/>
            <a:ext cx="2895600" cy="365125"/>
          </a:xfrm>
          <a:prstGeom prst="rect">
            <a:avLst/>
          </a:prstGeom>
        </p:spPr>
        <p:txBody>
          <a:bodyPr/>
          <a:lstStyle/>
          <a:p>
            <a:endParaRPr lang="sv-SE"/>
          </a:p>
        </p:txBody>
      </p:sp>
      <p:sp>
        <p:nvSpPr>
          <p:cNvPr id="6" name="Platshållare för bildnummer 5"/>
          <p:cNvSpPr>
            <a:spLocks noGrp="1"/>
          </p:cNvSpPr>
          <p:nvPr>
            <p:ph type="sldNum" sz="quarter" idx="12"/>
          </p:nvPr>
        </p:nvSpPr>
        <p:spPr>
          <a:xfrm>
            <a:off x="6553199" y="6356350"/>
            <a:ext cx="2298547" cy="365125"/>
          </a:xfrm>
          <a:prstGeom prst="rect">
            <a:avLst/>
          </a:prstGeom>
        </p:spPr>
        <p:txBody>
          <a:bodyPr/>
          <a:lstStyle/>
          <a:p>
            <a:fld id="{97DED537-10C4-8C40-8E87-51060FF45365}" type="slidenum">
              <a:rPr lang="sv-SE" smtClean="0"/>
              <a:pPr/>
              <a:t>‹#›</a:t>
            </a:fld>
            <a:endParaRPr lang="sv-SE"/>
          </a:p>
        </p:txBody>
      </p:sp>
    </p:spTree>
    <p:extLst>
      <p:ext uri="{BB962C8B-B14F-4D97-AF65-F5344CB8AC3E}">
        <p14:creationId xmlns:p14="http://schemas.microsoft.com/office/powerpoint/2010/main" val="60392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0000" y="2160000"/>
            <a:ext cx="7920000" cy="1260000"/>
          </a:xfrm>
          <a:prstGeom prst="rect">
            <a:avLst/>
          </a:prstGeom>
        </p:spPr>
        <p:txBody>
          <a:bodyPr/>
          <a:lstStyle/>
          <a:p>
            <a:r>
              <a:rPr lang="en-US" dirty="0" err="1" smtClean="0"/>
              <a:t>Frontpage</a:t>
            </a:r>
            <a:r>
              <a:rPr lang="en-US" dirty="0" smtClean="0"/>
              <a:t> title</a:t>
            </a:r>
            <a:endParaRPr lang="en-US" dirty="0"/>
          </a:p>
        </p:txBody>
      </p:sp>
      <p:sp>
        <p:nvSpPr>
          <p:cNvPr id="6" name="Content Placeholder 7"/>
          <p:cNvSpPr>
            <a:spLocks noGrp="1"/>
          </p:cNvSpPr>
          <p:nvPr>
            <p:ph sz="quarter" idx="11" hasCustomPrompt="1"/>
          </p:nvPr>
        </p:nvSpPr>
        <p:spPr>
          <a:xfrm>
            <a:off x="628650" y="4031752"/>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smtClean="0">
                <a:solidFill>
                  <a:schemeClr val="bg1"/>
                </a:solidFill>
              </a:rPr>
              <a:t> </a:t>
            </a:r>
            <a:r>
              <a:rPr lang="en-US" baseline="0" dirty="0" err="1" smtClean="0">
                <a:solidFill>
                  <a:schemeClr val="bg1"/>
                </a:solidFill>
              </a:rPr>
              <a:t>Lastname</a:t>
            </a:r>
            <a:endParaRPr lang="en-US" baseline="0" dirty="0" smtClean="0">
              <a:solidFill>
                <a:schemeClr val="bg1"/>
              </a:solidFill>
            </a:endParaRPr>
          </a:p>
          <a:p>
            <a:pPr algn="ctr"/>
            <a:endParaRPr lang="en-US" baseline="0" dirty="0" smtClean="0">
              <a:solidFill>
                <a:schemeClr val="bg1"/>
              </a:solidFill>
            </a:endParaRPr>
          </a:p>
        </p:txBody>
      </p:sp>
      <p:sp>
        <p:nvSpPr>
          <p:cNvPr id="7" name="Content Placeholder 7"/>
          <p:cNvSpPr>
            <a:spLocks noGrp="1"/>
          </p:cNvSpPr>
          <p:nvPr>
            <p:ph sz="quarter" idx="12" hasCustomPrompt="1"/>
          </p:nvPr>
        </p:nvSpPr>
        <p:spPr>
          <a:xfrm>
            <a:off x="628650" y="4783021"/>
            <a:ext cx="7886700" cy="444454"/>
          </a:xfrm>
          <a:prstGeom prst="rect">
            <a:avLst/>
          </a:prstGeom>
        </p:spPr>
        <p:txBody>
          <a:bodyPr/>
          <a:lstStyle>
            <a:lvl1pPr marL="0" indent="0">
              <a:buFontTx/>
              <a:buNone/>
              <a:defRPr sz="1800">
                <a:latin typeface="+mn-lt"/>
              </a:defRPr>
            </a:lvl1pPr>
          </a:lstStyle>
          <a:p>
            <a:pPr algn="ctr"/>
            <a:r>
              <a:rPr lang="en-US" dirty="0" err="1" smtClean="0">
                <a:solidFill>
                  <a:schemeClr val="bg1"/>
                </a:solidFill>
              </a:rPr>
              <a:t>Firstname</a:t>
            </a:r>
            <a:r>
              <a:rPr lang="en-US" baseline="0" dirty="0" err="1" smtClean="0">
                <a:solidFill>
                  <a:schemeClr val="bg1"/>
                </a:solidFill>
              </a:rPr>
              <a:t>.Lastname@NBIS.se</a:t>
            </a:r>
            <a:endParaRPr lang="en-US" baseline="0" dirty="0" smtClean="0">
              <a:solidFill>
                <a:schemeClr val="bg1"/>
              </a:solidFill>
            </a:endParaRPr>
          </a:p>
          <a:p>
            <a:pPr algn="ctr"/>
            <a:endParaRPr lang="en-US" baseline="0" dirty="0" smtClean="0">
              <a:solidFill>
                <a:schemeClr val="bg1"/>
              </a:solidFill>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bg>
      <p:bgPr>
        <a:solidFill>
          <a:schemeClr val="bg1"/>
        </a:solidFill>
        <a:effectLst/>
      </p:bgPr>
    </p:bg>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252000" y="1560759"/>
            <a:ext cx="8640000" cy="5040000"/>
          </a:xfrm>
          <a:prstGeom prst="rect">
            <a:avLst/>
          </a:prstGeom>
        </p:spPr>
        <p:txBody>
          <a:bodyPr/>
          <a:lstStyle>
            <a:lvl1pPr>
              <a:defRPr>
                <a:latin typeface="Century Gothic" charset="0"/>
                <a:ea typeface="Century Gothic" charset="0"/>
                <a:cs typeface="Century Gothic" charset="0"/>
              </a:defRPr>
            </a:lvl1pPr>
            <a:lvl2pPr>
              <a:defRPr>
                <a:latin typeface="Century Gothic" charset="0"/>
                <a:ea typeface="Century Gothic" charset="0"/>
                <a:cs typeface="Century Gothic" charset="0"/>
              </a:defRPr>
            </a:lvl2pPr>
            <a:lvl3pPr>
              <a:defRPr>
                <a:latin typeface="Century Gothic" charset="0"/>
                <a:ea typeface="Century Gothic" charset="0"/>
                <a:cs typeface="Century Gothic" charset="0"/>
              </a:defRPr>
            </a:lvl3pPr>
            <a:lvl4pPr>
              <a:defRPr>
                <a:latin typeface="Century Gothic" charset="0"/>
                <a:ea typeface="Century Gothic" charset="0"/>
                <a:cs typeface="Century Gothic" charset="0"/>
              </a:defRPr>
            </a:lvl4pPr>
            <a:lvl5pPr>
              <a:defRPr>
                <a:latin typeface="Century Gothic" charset="0"/>
                <a:ea typeface="Century Gothic" charset="0"/>
                <a:cs typeface="Century Gothic"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Title 9"/>
          <p:cNvSpPr>
            <a:spLocks noGrp="1"/>
          </p:cNvSpPr>
          <p:nvPr>
            <p:ph type="title" hasCustomPrompt="1"/>
          </p:nvPr>
        </p:nvSpPr>
        <p:spPr>
          <a:xfrm>
            <a:off x="1929041" y="224598"/>
            <a:ext cx="4630723" cy="1134420"/>
          </a:xfrm>
          <a:prstGeom prst="rect">
            <a:avLst/>
          </a:prstGeom>
        </p:spPr>
        <p:txBody>
          <a:bodyPr/>
          <a:lstStyle/>
          <a:p>
            <a:r>
              <a:rPr lang="en-US" dirty="0" smtClean="0"/>
              <a:t>Title</a:t>
            </a:r>
            <a:endParaRPr lang="en-US" dirty="0"/>
          </a:p>
        </p:txBody>
      </p:sp>
    </p:spTree>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5" Type="http://schemas.openxmlformats.org/officeDocument/2006/relationships/image" Target="../media/image1.png"/><Relationship Id="rId6"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1" Type="http://schemas.openxmlformats.org/officeDocument/2006/relationships/slideLayout" Target="../slideLayouts/slideLayout29.xml"/><Relationship Id="rId2"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slideLayout" Target="../slideLayouts/slideLayout7.xml"/><Relationship Id="rId5" Type="http://schemas.openxmlformats.org/officeDocument/2006/relationships/theme" Target="../theme/theme2.xml"/><Relationship Id="rId6" Type="http://schemas.openxmlformats.org/officeDocument/2006/relationships/image" Target="../media/image1.png"/><Relationship Id="rId7" Type="http://schemas.openxmlformats.org/officeDocument/2006/relationships/image" Target="../media/image2.emf"/><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theme" Target="../theme/theme3.xm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slideLayout" Target="../slideLayouts/slideLayout9.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4" Type="http://schemas.openxmlformats.org/officeDocument/2006/relationships/theme" Target="../theme/theme4.xml"/><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1.xml"/><Relationship Id="rId2" Type="http://schemas.openxmlformats.org/officeDocument/2006/relationships/slideLayout" Target="../slideLayouts/slideLayout1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theme" Target="../theme/theme5.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4.xml"/><Relationship Id="rId2"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6.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2.xml"/><Relationship Id="rId4" Type="http://schemas.openxmlformats.org/officeDocument/2006/relationships/theme" Target="../theme/theme7.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0.xml"/><Relationship Id="rId2"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25.xml"/><Relationship Id="rId4" Type="http://schemas.openxmlformats.org/officeDocument/2006/relationships/theme" Target="../theme/theme8.xml"/><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23.xml"/><Relationship Id="rId2" Type="http://schemas.openxmlformats.org/officeDocument/2006/relationships/slideLayout" Target="../slideLayouts/slideLayout24.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8.xml"/><Relationship Id="rId4" Type="http://schemas.openxmlformats.org/officeDocument/2006/relationships/theme" Target="../theme/theme9.xml"/><Relationship Id="rId5" Type="http://schemas.openxmlformats.org/officeDocument/2006/relationships/image" Target="../media/image6.png"/><Relationship Id="rId6" Type="http://schemas.openxmlformats.org/officeDocument/2006/relationships/image" Target="../media/image1.png"/><Relationship Id="rId7" Type="http://schemas.openxmlformats.org/officeDocument/2006/relationships/image" Target="../media/image2.emf"/><Relationship Id="rId1" Type="http://schemas.openxmlformats.org/officeDocument/2006/relationships/slideLayout" Target="../slideLayouts/slideLayout26.xml"/><Relationship Id="rId2"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049618"/>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5"/>
          <a:stretch>
            <a:fillRect/>
          </a:stretch>
        </p:blipFill>
        <p:spPr>
          <a:xfrm>
            <a:off x="7092786" y="321495"/>
            <a:ext cx="1799214" cy="581421"/>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000" y="326884"/>
            <a:ext cx="1147379" cy="593802"/>
          </a:xfrm>
          <a:prstGeom prst="rect">
            <a:avLst/>
          </a:prstGeom>
        </p:spPr>
      </p:pic>
    </p:spTree>
    <p:extLst>
      <p:ext uri="{BB962C8B-B14F-4D97-AF65-F5344CB8AC3E}">
        <p14:creationId xmlns:p14="http://schemas.microsoft.com/office/powerpoint/2010/main" val="14125308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Lst>
  <p:hf hdr="0" ftr="0" dt="0"/>
  <p:txStyles>
    <p:titleStyle>
      <a:lvl1pPr algn="ctr" defTabSz="457200" rtl="0" eaLnBrk="1" latinLnBrk="0" hangingPunct="1">
        <a:spcBef>
          <a:spcPct val="0"/>
        </a:spcBef>
        <a:buNone/>
        <a:defRPr sz="28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327199"/>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4"/>
          <a:stretch>
            <a:fillRect/>
          </a:stretch>
        </p:blipFill>
        <p:spPr>
          <a:xfrm>
            <a:off x="7052531" y="233737"/>
            <a:ext cx="1799215" cy="581421"/>
          </a:xfrm>
          <a:prstGeom prst="rect">
            <a:avLst/>
          </a:prstGeom>
        </p:spPr>
      </p:pic>
      <p:pic>
        <p:nvPicPr>
          <p:cNvPr id="19" name="Bildobjekt 18" descr="pattern_DNA.png"/>
          <p:cNvPicPr>
            <a:picLocks noChangeAspect="1"/>
          </p:cNvPicPr>
          <p:nvPr/>
        </p:nvPicPr>
        <p:blipFill>
          <a:blip r:embed="rId5"/>
          <a:srcRect l="16309" r="52907" b="38300"/>
          <a:stretch>
            <a:fillRect/>
          </a:stretch>
        </p:blipFill>
        <p:spPr>
          <a:xfrm>
            <a:off x="0" y="2262966"/>
            <a:ext cx="9144000" cy="4595034"/>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247" y="303617"/>
            <a:ext cx="1586357" cy="845166"/>
          </a:xfrm>
          <a:prstGeom prst="rect">
            <a:avLst/>
          </a:prstGeom>
          <a:noFill/>
        </p:spPr>
      </p:pic>
    </p:spTree>
    <p:extLst>
      <p:ext uri="{BB962C8B-B14F-4D97-AF65-F5344CB8AC3E}">
        <p14:creationId xmlns:p14="http://schemas.microsoft.com/office/powerpoint/2010/main" val="589563868"/>
      </p:ext>
    </p:extLst>
  </p:cSld>
  <p:clrMap bg1="lt1" tx1="dk1" bg2="lt2" tx2="dk2" accent1="accent1" accent2="accent2" accent3="accent3" accent4="accent4" accent5="accent5" accent6="accent6" hlink="hlink" folHlink="folHlink"/>
  <p:sldLayoutIdLst>
    <p:sldLayoutId id="2147483718" r:id="rId1"/>
    <p:sldLayoutId id="2147483719" r:id="rId2"/>
  </p:sldLayoutIdLst>
  <p:hf hdr="0" ftr="0" dt="0"/>
  <p:txStyles>
    <p:titleStyle>
      <a:lvl1pPr algn="ctr" defTabSz="457200" rtl="0" eaLnBrk="1" latinLnBrk="0" hangingPunct="1">
        <a:spcBef>
          <a:spcPct val="0"/>
        </a:spcBef>
        <a:buNone/>
        <a:defRPr sz="32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cxnSp>
        <p:nvCxnSpPr>
          <p:cNvPr id="11" name="Rak 10"/>
          <p:cNvCxnSpPr/>
          <p:nvPr/>
        </p:nvCxnSpPr>
        <p:spPr>
          <a:xfrm>
            <a:off x="252000" y="1425600"/>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12" name="Bildobjekt 11" descr="SciLifeLab_logotyp_green.png"/>
          <p:cNvPicPr>
            <a:picLocks noChangeAspect="1"/>
          </p:cNvPicPr>
          <p:nvPr/>
        </p:nvPicPr>
        <p:blipFill>
          <a:blip r:embed="rId6"/>
          <a:stretch>
            <a:fillRect/>
          </a:stretch>
        </p:blipFill>
        <p:spPr>
          <a:xfrm>
            <a:off x="6678000" y="648000"/>
            <a:ext cx="2214000" cy="715460"/>
          </a:xfrm>
          <a:prstGeom prst="rect">
            <a:avLst/>
          </a:prstGeom>
        </p:spPr>
      </p:pic>
      <p:pic>
        <p:nvPicPr>
          <p:cNvPr id="7" name="Picture 6"/>
          <p:cNvPicPr>
            <a:picLocks/>
          </p:cNvPicPr>
          <p:nvPr/>
        </p:nvPicPr>
        <p:blipFill rotWithShape="1">
          <a:blip r:embed="rId7">
            <a:extLst>
              <a:ext uri="{28A0092B-C50C-407E-A947-70E740481C1C}">
                <a14:useLocalDpi xmlns:a14="http://schemas.microsoft.com/office/drawing/2010/main" val="0"/>
              </a:ext>
            </a:extLst>
          </a:blip>
          <a:srcRect r="76" b="29743"/>
          <a:stretch/>
        </p:blipFill>
        <p:spPr>
          <a:xfrm>
            <a:off x="6678000" y="100800"/>
            <a:ext cx="1224000" cy="468000"/>
          </a:xfrm>
          <a:prstGeom prst="rect">
            <a:avLst/>
          </a:prstGeom>
        </p:spPr>
      </p:pic>
    </p:spTree>
    <p:extLst>
      <p:ext uri="{BB962C8B-B14F-4D97-AF65-F5344CB8AC3E}">
        <p14:creationId xmlns:p14="http://schemas.microsoft.com/office/powerpoint/2010/main" val="1071152853"/>
      </p:ext>
    </p:extLst>
  </p:cSld>
  <p:clrMap bg1="lt1" tx1="dk1" bg2="lt2" tx2="dk2" accent1="accent1" accent2="accent2" accent3="accent3" accent4="accent4" accent5="accent5" accent6="accent6" hlink="hlink" folHlink="folHlink"/>
  <p:sldLayoutIdLst>
    <p:sldLayoutId id="2147483720" r:id="rId1"/>
    <p:sldLayoutId id="2147483687" r:id="rId2"/>
    <p:sldLayoutId id="2147483688" r:id="rId3"/>
    <p:sldLayoutId id="2147483721" r:id="rId4"/>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400" b="1" i="0" kern="1200">
          <a:solidFill>
            <a:schemeClr val="tx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88C93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51058757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39285" y="520117"/>
            <a:ext cx="2212462" cy="714963"/>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886" y="413741"/>
            <a:ext cx="1541634" cy="821339"/>
          </a:xfrm>
          <a:prstGeom prst="rect">
            <a:avLst/>
          </a:prstGeom>
        </p:spPr>
      </p:pic>
    </p:spTree>
    <p:extLst>
      <p:ext uri="{BB962C8B-B14F-4D97-AF65-F5344CB8AC3E}">
        <p14:creationId xmlns:p14="http://schemas.microsoft.com/office/powerpoint/2010/main" val="10063557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48000"/>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8000" y="100800"/>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142243">
            <a:off x="4777608" y="4965948"/>
            <a:ext cx="5026748" cy="2526036"/>
          </a:xfrm>
          <a:custGeom>
            <a:avLst/>
            <a:gdLst>
              <a:gd name="connsiteX0" fmla="*/ 0 w 5026748"/>
              <a:gd name="connsiteY0" fmla="*/ 1819133 h 2526036"/>
              <a:gd name="connsiteX1" fmla="*/ 1565911 w 5026748"/>
              <a:gd name="connsiteY1" fmla="*/ 2526036 h 2526036"/>
              <a:gd name="connsiteX2" fmla="*/ 0 w 5026748"/>
              <a:gd name="connsiteY2" fmla="*/ 2526036 h 2526036"/>
              <a:gd name="connsiteX3" fmla="*/ 5026747 w 5026748"/>
              <a:gd name="connsiteY3" fmla="*/ 0 h 2526036"/>
              <a:gd name="connsiteX4" fmla="*/ 5026748 w 5026748"/>
              <a:gd name="connsiteY4" fmla="*/ 199091 h 2526036"/>
              <a:gd name="connsiteX5" fmla="*/ 3976291 w 5026748"/>
              <a:gd name="connsiteY5" fmla="*/ 2526036 h 2526036"/>
              <a:gd name="connsiteX6" fmla="*/ 3782353 w 5026748"/>
              <a:gd name="connsiteY6" fmla="*/ 2526036 h 2526036"/>
              <a:gd name="connsiteX7" fmla="*/ 0 w 5026748"/>
              <a:gd name="connsiteY7" fmla="*/ 818560 h 2526036"/>
              <a:gd name="connsiteX8" fmla="*/ 0 w 5026748"/>
              <a:gd name="connsiteY8" fmla="*/ 0 h 2526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26748" h="2526036">
                <a:moveTo>
                  <a:pt x="0" y="1819133"/>
                </a:moveTo>
                <a:lnTo>
                  <a:pt x="1565911" y="2526036"/>
                </a:lnTo>
                <a:lnTo>
                  <a:pt x="0" y="2526036"/>
                </a:lnTo>
                <a:close/>
                <a:moveTo>
                  <a:pt x="5026747" y="0"/>
                </a:moveTo>
                <a:lnTo>
                  <a:pt x="5026748" y="199091"/>
                </a:lnTo>
                <a:lnTo>
                  <a:pt x="3976291" y="2526036"/>
                </a:lnTo>
                <a:lnTo>
                  <a:pt x="3782353" y="2526036"/>
                </a:lnTo>
                <a:lnTo>
                  <a:pt x="0" y="818560"/>
                </a:lnTo>
                <a:lnTo>
                  <a:pt x="0" y="0"/>
                </a:lnTo>
                <a:close/>
              </a:path>
            </a:pathLst>
          </a:custGeom>
        </p:spPr>
      </p:pic>
    </p:spTree>
    <p:extLst>
      <p:ext uri="{BB962C8B-B14F-4D97-AF65-F5344CB8AC3E}">
        <p14:creationId xmlns:p14="http://schemas.microsoft.com/office/powerpoint/2010/main" val="1312529257"/>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1" name="Picture 10" descr="pattern_DNA.png"/>
          <p:cNvPicPr>
            <a:picLocks noChangeAspect="1"/>
          </p:cNvPicPr>
          <p:nvPr/>
        </p:nvPicPr>
        <p:blipFill>
          <a:blip r:embed="rId7">
            <a:alphaModFix amt="70000"/>
          </a:blip>
          <a:srcRect l="16309" r="52907" b="38300"/>
          <a:stretch>
            <a:fillRect/>
          </a:stretch>
        </p:blipFill>
        <p:spPr>
          <a:xfrm rot="20341434">
            <a:off x="6401804" y="5824448"/>
            <a:ext cx="3104010" cy="1559824"/>
          </a:xfrm>
          <a:custGeom>
            <a:avLst/>
            <a:gdLst>
              <a:gd name="connsiteX0" fmla="*/ 0 w 3104010"/>
              <a:gd name="connsiteY0" fmla="*/ 1174740 h 1559824"/>
              <a:gd name="connsiteX1" fmla="*/ 1004430 w 3104010"/>
              <a:gd name="connsiteY1" fmla="*/ 1559824 h 1559824"/>
              <a:gd name="connsiteX2" fmla="*/ 0 w 3104010"/>
              <a:gd name="connsiteY2" fmla="*/ 1559824 h 1559824"/>
              <a:gd name="connsiteX3" fmla="*/ 2555195 w 3104010"/>
              <a:gd name="connsiteY3" fmla="*/ 1488008 h 1559824"/>
              <a:gd name="connsiteX4" fmla="*/ 2742515 w 3104010"/>
              <a:gd name="connsiteY4" fmla="*/ 1559824 h 1559824"/>
              <a:gd name="connsiteX5" fmla="*/ 2527661 w 3104010"/>
              <a:gd name="connsiteY5" fmla="*/ 1559824 h 1559824"/>
              <a:gd name="connsiteX6" fmla="*/ 3104010 w 3104010"/>
              <a:gd name="connsiteY6" fmla="*/ 0 h 1559824"/>
              <a:gd name="connsiteX7" fmla="*/ 3104010 w 3104010"/>
              <a:gd name="connsiteY7" fmla="*/ 96975 h 1559824"/>
              <a:gd name="connsiteX8" fmla="*/ 3090484 w 3104010"/>
              <a:gd name="connsiteY8" fmla="*/ 91790 h 1559824"/>
              <a:gd name="connsiteX9" fmla="*/ 2569298 w 3104010"/>
              <a:gd name="connsiteY9" fmla="*/ 1451221 h 1559824"/>
              <a:gd name="connsiteX10" fmla="*/ 0 w 3104010"/>
              <a:gd name="connsiteY10" fmla="*/ 466189 h 1559824"/>
              <a:gd name="connsiteX11" fmla="*/ 0 w 3104010"/>
              <a:gd name="connsiteY11" fmla="*/ 0 h 1559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4010" h="1559824">
                <a:moveTo>
                  <a:pt x="0" y="1174740"/>
                </a:moveTo>
                <a:lnTo>
                  <a:pt x="1004430" y="1559824"/>
                </a:lnTo>
                <a:lnTo>
                  <a:pt x="0" y="1559824"/>
                </a:lnTo>
                <a:close/>
                <a:moveTo>
                  <a:pt x="2555195" y="1488008"/>
                </a:moveTo>
                <a:lnTo>
                  <a:pt x="2742515" y="1559824"/>
                </a:lnTo>
                <a:lnTo>
                  <a:pt x="2527661" y="1559824"/>
                </a:lnTo>
                <a:close/>
                <a:moveTo>
                  <a:pt x="3104010" y="0"/>
                </a:moveTo>
                <a:lnTo>
                  <a:pt x="3104010" y="96975"/>
                </a:lnTo>
                <a:lnTo>
                  <a:pt x="3090484" y="91790"/>
                </a:lnTo>
                <a:lnTo>
                  <a:pt x="2569298" y="1451221"/>
                </a:lnTo>
                <a:lnTo>
                  <a:pt x="0" y="466189"/>
                </a:lnTo>
                <a:lnTo>
                  <a:pt x="0" y="0"/>
                </a:lnTo>
                <a:close/>
              </a:path>
            </a:pathLst>
          </a:custGeom>
        </p:spPr>
      </p:pic>
    </p:spTree>
    <p:extLst>
      <p:ext uri="{BB962C8B-B14F-4D97-AF65-F5344CB8AC3E}">
        <p14:creationId xmlns:p14="http://schemas.microsoft.com/office/powerpoint/2010/main" val="727200415"/>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10" name="Bildobjekt 18"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142243">
            <a:off x="4777609" y="4965948"/>
            <a:ext cx="5026747" cy="2526036"/>
          </a:xfrm>
          <a:prstGeom prst="rect">
            <a:avLst/>
          </a:prstGeom>
        </p:spPr>
      </p:pic>
    </p:spTree>
    <p:extLst>
      <p:ext uri="{BB962C8B-B14F-4D97-AF65-F5344CB8AC3E}">
        <p14:creationId xmlns:p14="http://schemas.microsoft.com/office/powerpoint/2010/main" val="727939828"/>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227C32"/>
        </a:solidFill>
        <a:effectLst/>
      </p:bgPr>
    </p:bg>
    <p:spTree>
      <p:nvGrpSpPr>
        <p:cNvPr id="1" name=""/>
        <p:cNvGrpSpPr/>
        <p:nvPr/>
      </p:nvGrpSpPr>
      <p:grpSpPr>
        <a:xfrm>
          <a:off x="0" y="0"/>
          <a:ext cx="0" cy="0"/>
          <a:chOff x="0" y="0"/>
          <a:chExt cx="0" cy="0"/>
        </a:xfrm>
      </p:grpSpPr>
      <p:sp>
        <p:nvSpPr>
          <p:cNvPr id="14" name="Rektangel 13"/>
          <p:cNvSpPr/>
          <p:nvPr/>
        </p:nvSpPr>
        <p:spPr>
          <a:xfrm>
            <a:off x="0" y="-38266"/>
            <a:ext cx="9144000" cy="6896265"/>
          </a:xfrm>
          <a:prstGeom prst="rect">
            <a:avLst/>
          </a:prstGeom>
          <a:solidFill>
            <a:srgbClr val="2B8D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a:p>
        </p:txBody>
      </p:sp>
      <p:cxnSp>
        <p:nvCxnSpPr>
          <p:cNvPr id="8" name="Rak 7"/>
          <p:cNvCxnSpPr/>
          <p:nvPr/>
        </p:nvCxnSpPr>
        <p:spPr>
          <a:xfrm>
            <a:off x="252000" y="1424222"/>
            <a:ext cx="8640000" cy="1588"/>
          </a:xfrm>
          <a:prstGeom prst="line">
            <a:avLst/>
          </a:prstGeom>
          <a:ln w="12700" cap="flat" cmpd="sng" algn="ctr">
            <a:solidFill>
              <a:srgbClr val="FFFFF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2" name="textruta 11"/>
          <p:cNvSpPr txBox="1"/>
          <p:nvPr/>
        </p:nvSpPr>
        <p:spPr>
          <a:xfrm>
            <a:off x="5695907" y="413741"/>
            <a:ext cx="2703632" cy="369332"/>
          </a:xfrm>
          <a:prstGeom prst="rect">
            <a:avLst/>
          </a:prstGeom>
          <a:noFill/>
        </p:spPr>
        <p:txBody>
          <a:bodyPr wrap="square" rtlCol="0">
            <a:spAutoFit/>
          </a:bodyPr>
          <a:lstStyle/>
          <a:p>
            <a:endParaRPr lang="sv-SE" dirty="0"/>
          </a:p>
        </p:txBody>
      </p:sp>
      <p:pic>
        <p:nvPicPr>
          <p:cNvPr id="17" name="Bildobjekt 16" descr="SciLifeLab_logotyp_white.png"/>
          <p:cNvPicPr>
            <a:picLocks noChangeAspect="1"/>
          </p:cNvPicPr>
          <p:nvPr/>
        </p:nvPicPr>
        <p:blipFill>
          <a:blip r:embed="rId5"/>
          <a:stretch>
            <a:fillRect/>
          </a:stretch>
        </p:blipFill>
        <p:spPr>
          <a:xfrm>
            <a:off x="6679538" y="659422"/>
            <a:ext cx="2212462" cy="714963"/>
          </a:xfrm>
          <a:prstGeom prst="rect">
            <a:avLst/>
          </a:prstGeom>
        </p:spPr>
      </p:pic>
      <p:pic>
        <p:nvPicPr>
          <p:cNvPr id="4" name="Picture 3"/>
          <p:cNvPicPr>
            <a:picLocks noChangeAspect="1"/>
          </p:cNvPicPr>
          <p:nvPr/>
        </p:nvPicPr>
        <p:blipFill rotWithShape="1">
          <a:blip r:embed="rId6">
            <a:extLst>
              <a:ext uri="{28A0092B-C50C-407E-A947-70E740481C1C}">
                <a14:useLocalDpi xmlns:a14="http://schemas.microsoft.com/office/drawing/2010/main" val="0"/>
              </a:ext>
            </a:extLst>
          </a:blip>
          <a:srcRect r="255" b="28830"/>
          <a:stretch/>
        </p:blipFill>
        <p:spPr>
          <a:xfrm>
            <a:off x="6679538" y="100019"/>
            <a:ext cx="1222891" cy="464878"/>
          </a:xfrm>
          <a:prstGeom prst="rect">
            <a:avLst/>
          </a:prstGeom>
        </p:spPr>
      </p:pic>
      <p:pic>
        <p:nvPicPr>
          <p:cNvPr id="24" name="Picture 23" descr="pattern_DNA.png"/>
          <p:cNvPicPr>
            <a:picLocks noChangeAspect="1"/>
          </p:cNvPicPr>
          <p:nvPr/>
        </p:nvPicPr>
        <p:blipFill>
          <a:blip r:embed="rId7">
            <a:alphaModFix amt="70000"/>
            <a:duotone>
              <a:prstClr val="black"/>
              <a:schemeClr val="accent1">
                <a:tint val="45000"/>
                <a:satMod val="400000"/>
              </a:schemeClr>
            </a:duotone>
          </a:blip>
          <a:srcRect l="16309" r="52907" b="38300"/>
          <a:stretch>
            <a:fillRect/>
          </a:stretch>
        </p:blipFill>
        <p:spPr>
          <a:xfrm rot="20204075">
            <a:off x="5972594" y="5537589"/>
            <a:ext cx="3626348" cy="1822309"/>
          </a:xfrm>
          <a:custGeom>
            <a:avLst/>
            <a:gdLst>
              <a:gd name="connsiteX0" fmla="*/ 3626348 w 3626348"/>
              <a:gd name="connsiteY0" fmla="*/ 0 h 1822309"/>
              <a:gd name="connsiteX1" fmla="*/ 3626348 w 3626348"/>
              <a:gd name="connsiteY1" fmla="*/ 132646 h 1822309"/>
              <a:gd name="connsiteX2" fmla="*/ 2899873 w 3626348"/>
              <a:gd name="connsiteY2" fmla="*/ 1822309 h 1822309"/>
              <a:gd name="connsiteX3" fmla="*/ 2896258 w 3626348"/>
              <a:gd name="connsiteY3" fmla="*/ 1822309 h 1822309"/>
              <a:gd name="connsiteX4" fmla="*/ 0 w 3626348"/>
              <a:gd name="connsiteY4" fmla="*/ 577055 h 1822309"/>
              <a:gd name="connsiteX5" fmla="*/ 0 w 3626348"/>
              <a:gd name="connsiteY5" fmla="*/ 0 h 182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6348" h="1822309">
                <a:moveTo>
                  <a:pt x="3626348" y="0"/>
                </a:moveTo>
                <a:lnTo>
                  <a:pt x="3626348" y="132646"/>
                </a:lnTo>
                <a:lnTo>
                  <a:pt x="2899873" y="1822309"/>
                </a:lnTo>
                <a:lnTo>
                  <a:pt x="2896258" y="1822309"/>
                </a:lnTo>
                <a:lnTo>
                  <a:pt x="0" y="577055"/>
                </a:lnTo>
                <a:lnTo>
                  <a:pt x="0" y="0"/>
                </a:lnTo>
                <a:close/>
              </a:path>
            </a:pathLst>
          </a:custGeom>
        </p:spPr>
      </p:pic>
    </p:spTree>
    <p:extLst>
      <p:ext uri="{BB962C8B-B14F-4D97-AF65-F5344CB8AC3E}">
        <p14:creationId xmlns:p14="http://schemas.microsoft.com/office/powerpoint/2010/main" val="27035223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Ls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4800" b="1" i="0" kern="1200">
          <a:solidFill>
            <a:schemeClr val="bg1"/>
          </a:solidFill>
          <a:latin typeface="+mj-lt"/>
          <a:ea typeface="+mj-ea"/>
          <a:cs typeface="Arial"/>
        </a:defRPr>
      </a:lvl1pPr>
    </p:titleStyle>
    <p:bodyStyle>
      <a:lvl1pPr marL="342900" indent="-342900" algn="l" defTabSz="457200" rtl="0" eaLnBrk="1" latinLnBrk="0" hangingPunct="1">
        <a:spcBef>
          <a:spcPct val="20000"/>
        </a:spcBef>
        <a:buFont typeface="Arial"/>
        <a:buChar char="•"/>
        <a:defRPr sz="2000" kern="1200">
          <a:solidFill>
            <a:srgbClr val="FFFFFF"/>
          </a:solidFill>
          <a:latin typeface="Arial"/>
          <a:ea typeface="+mn-ea"/>
          <a:cs typeface="Arial"/>
        </a:defRPr>
      </a:lvl1pPr>
      <a:lvl2pPr marL="742950" indent="-285750" algn="l" defTabSz="457200" rtl="0" eaLnBrk="1" latinLnBrk="0" hangingPunct="1">
        <a:spcBef>
          <a:spcPct val="20000"/>
        </a:spcBef>
        <a:buFont typeface="Arial"/>
        <a:buChar char="–"/>
        <a:defRPr sz="2000" kern="1200">
          <a:solidFill>
            <a:srgbClr val="FFFFFF"/>
          </a:solidFill>
          <a:latin typeface="Arial"/>
          <a:ea typeface="+mn-ea"/>
          <a:cs typeface="Arial"/>
        </a:defRPr>
      </a:lvl2pPr>
      <a:lvl3pPr marL="1143000" indent="-228600" algn="l" defTabSz="457200" rtl="0" eaLnBrk="1" latinLnBrk="0" hangingPunct="1">
        <a:spcBef>
          <a:spcPct val="20000"/>
        </a:spcBef>
        <a:buFont typeface="Arial"/>
        <a:buChar char="•"/>
        <a:defRPr sz="2000" kern="1200">
          <a:solidFill>
            <a:srgbClr val="FFFFFF"/>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rgbClr val="FFFFFF"/>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rgbClr val="FFFFFF"/>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 name="Bildobjekt 9" descr="pattern_start.png"/>
          <p:cNvPicPr>
            <a:picLocks noChangeAspect="1"/>
          </p:cNvPicPr>
          <p:nvPr/>
        </p:nvPicPr>
        <p:blipFill>
          <a:blip r:embed="rId5"/>
          <a:stretch>
            <a:fillRect/>
          </a:stretch>
        </p:blipFill>
        <p:spPr>
          <a:xfrm>
            <a:off x="0" y="2835062"/>
            <a:ext cx="9144000" cy="4022938"/>
          </a:xfrm>
          <a:prstGeom prst="rect">
            <a:avLst/>
          </a:prstGeom>
        </p:spPr>
      </p:pic>
      <p:cxnSp>
        <p:nvCxnSpPr>
          <p:cNvPr id="8" name="Rak 7"/>
          <p:cNvCxnSpPr/>
          <p:nvPr/>
        </p:nvCxnSpPr>
        <p:spPr>
          <a:xfrm>
            <a:off x="252000" y="1649586"/>
            <a:ext cx="8640000" cy="1588"/>
          </a:xfrm>
          <a:prstGeom prst="line">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pic>
        <p:nvPicPr>
          <p:cNvPr id="9" name="Bildobjekt 8" descr="SciLifeLab_logotyp_green.png"/>
          <p:cNvPicPr>
            <a:picLocks noChangeAspect="1"/>
          </p:cNvPicPr>
          <p:nvPr/>
        </p:nvPicPr>
        <p:blipFill>
          <a:blip r:embed="rId6"/>
          <a:stretch>
            <a:fillRect/>
          </a:stretch>
        </p:blipFill>
        <p:spPr>
          <a:xfrm>
            <a:off x="6737329" y="662235"/>
            <a:ext cx="2154671" cy="696288"/>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000" y="587796"/>
            <a:ext cx="1633079" cy="845166"/>
          </a:xfrm>
          <a:prstGeom prst="rect">
            <a:avLst/>
          </a:prstGeom>
        </p:spPr>
      </p:pic>
    </p:spTree>
    <p:extLst>
      <p:ext uri="{BB962C8B-B14F-4D97-AF65-F5344CB8AC3E}">
        <p14:creationId xmlns:p14="http://schemas.microsoft.com/office/powerpoint/2010/main" val="1882133854"/>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Lst>
  <p:hf hdr="0" ftr="0" dt="0"/>
  <p:txStyles>
    <p:titleStyle>
      <a:lvl1pPr algn="ctr" defTabSz="457200" rtl="0" eaLnBrk="1" latinLnBrk="0" hangingPunct="1">
        <a:spcBef>
          <a:spcPct val="0"/>
        </a:spcBef>
        <a:buNone/>
        <a:defRPr sz="3200" b="1" i="0" kern="1200">
          <a:solidFill>
            <a:schemeClr val="tx1"/>
          </a:solidFill>
          <a:latin typeface="Century Gothic" charset="0"/>
          <a:ea typeface="Century Gothic" charset="0"/>
          <a:cs typeface="Century Gothic"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1pPr>
      <a:lvl2pPr marL="742950" indent="-28575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2pPr>
      <a:lvl3pPr marL="11430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3pPr>
      <a:lvl4pPr marL="16002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4pPr>
      <a:lvl5pPr marL="2057400" indent="-228600" algn="l" defTabSz="457200" rtl="0" eaLnBrk="1" latinLnBrk="0" hangingPunct="1">
        <a:spcBef>
          <a:spcPct val="20000"/>
        </a:spcBef>
        <a:buFont typeface="Arial"/>
        <a:buChar char="»"/>
        <a:defRPr sz="2000" kern="1200">
          <a:solidFill>
            <a:schemeClr val="tx1"/>
          </a:solidFill>
          <a:latin typeface="Century Gothic" charset="0"/>
          <a:ea typeface="Century Gothic" charset="0"/>
          <a:cs typeface="Century 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sv-S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youtube.com/watch?v=fCd6B5HRaZ8"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6.em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hyperlink" Target="https://software.broadinstitute.org/gatk/best-practices/" TargetMode="External"/><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9.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6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27.emf"/></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5.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diagramData" Target="../diagrams/data11.xml"/><Relationship Id="rId8" Type="http://schemas.openxmlformats.org/officeDocument/2006/relationships/diagramLayout" Target="../diagrams/layout11.xml"/><Relationship Id="rId9" Type="http://schemas.openxmlformats.org/officeDocument/2006/relationships/diagramQuickStyle" Target="../diagrams/quickStyle11.xml"/><Relationship Id="rId10" Type="http://schemas.openxmlformats.org/officeDocument/2006/relationships/diagramColors" Target="../diagrams/colors11.xml"/><Relationship Id="rId11" Type="http://schemas.microsoft.com/office/2007/relationships/diagramDrawing" Target="../diagrams/drawing11.xml"/><Relationship Id="rId1" Type="http://schemas.openxmlformats.org/officeDocument/2006/relationships/slideLayout" Target="../slideLayouts/slideLayout7.xml"/><Relationship Id="rId2" Type="http://schemas.openxmlformats.org/officeDocument/2006/relationships/diagramData" Target="../diagrams/data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jp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994" y="2168758"/>
            <a:ext cx="8012011" cy="1325563"/>
          </a:xfrm>
        </p:spPr>
        <p:txBody>
          <a:bodyPr/>
          <a:lstStyle/>
          <a:p>
            <a:r>
              <a:rPr lang="en-US" dirty="0" smtClean="0"/>
              <a:t>From raw reads to variants</a:t>
            </a:r>
            <a:endParaRPr lang="en-US" dirty="0"/>
          </a:p>
        </p:txBody>
      </p:sp>
      <p:sp>
        <p:nvSpPr>
          <p:cNvPr id="3" name="Content Placeholder 2"/>
          <p:cNvSpPr>
            <a:spLocks noGrp="1"/>
          </p:cNvSpPr>
          <p:nvPr>
            <p:ph sz="quarter" idx="11"/>
          </p:nvPr>
        </p:nvSpPr>
        <p:spPr/>
        <p:txBody>
          <a:bodyPr/>
          <a:lstStyle/>
          <a:p>
            <a:pPr algn="ctr"/>
            <a:r>
              <a:rPr lang="en-US" dirty="0" smtClean="0"/>
              <a:t>Malin </a:t>
            </a:r>
            <a:r>
              <a:rPr lang="en-US" dirty="0" smtClean="0"/>
              <a:t>Larsson, Modified from Sebastian </a:t>
            </a:r>
            <a:r>
              <a:rPr lang="en-US" dirty="0" err="1" smtClean="0"/>
              <a:t>DiLorenzo</a:t>
            </a:r>
            <a:r>
              <a:rPr lang="en-US" dirty="0" smtClean="0"/>
              <a:t>, NBIS</a:t>
            </a:r>
            <a:endParaRPr lang="en-US" dirty="0"/>
          </a:p>
        </p:txBody>
      </p:sp>
      <p:sp>
        <p:nvSpPr>
          <p:cNvPr id="4" name="Content Placeholder 3"/>
          <p:cNvSpPr>
            <a:spLocks noGrp="1"/>
          </p:cNvSpPr>
          <p:nvPr>
            <p:ph sz="quarter" idx="12"/>
          </p:nvPr>
        </p:nvSpPr>
        <p:spPr/>
        <p:txBody>
          <a:bodyPr/>
          <a:lstStyle/>
          <a:p>
            <a:pPr algn="ctr"/>
            <a:r>
              <a:rPr lang="en-US" dirty="0" smtClean="0"/>
              <a:t>Linköping, May 2018</a:t>
            </a:r>
            <a:endParaRPr lang="en-US" dirty="0"/>
          </a:p>
        </p:txBody>
      </p:sp>
    </p:spTree>
    <p:extLst>
      <p:ext uri="{BB962C8B-B14F-4D97-AF65-F5344CB8AC3E}">
        <p14:creationId xmlns:p14="http://schemas.microsoft.com/office/powerpoint/2010/main" val="5573079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31473" y="2898512"/>
            <a:ext cx="7419565" cy="1429447"/>
          </a:xfrm>
        </p:spPr>
        <p:txBody>
          <a:bodyPr/>
          <a:lstStyle/>
          <a:p>
            <a:r>
              <a:rPr lang="en-US" dirty="0">
                <a:hlinkClick r:id="rId2"/>
              </a:rPr>
              <a:t>https://www.youtube.com/watch?v=</a:t>
            </a:r>
            <a:r>
              <a:rPr lang="en-US" dirty="0" smtClean="0">
                <a:hlinkClick r:id="rId2"/>
              </a:rPr>
              <a:t>fCd6B5HRaZ8</a:t>
            </a:r>
            <a:endParaRPr lang="en-US" dirty="0" smtClean="0"/>
          </a:p>
          <a:p>
            <a:endParaRPr lang="en-US" dirty="0"/>
          </a:p>
        </p:txBody>
      </p:sp>
      <p:sp>
        <p:nvSpPr>
          <p:cNvPr id="3" name="Title 2"/>
          <p:cNvSpPr>
            <a:spLocks noGrp="1"/>
          </p:cNvSpPr>
          <p:nvPr>
            <p:ph type="title"/>
          </p:nvPr>
        </p:nvSpPr>
        <p:spPr/>
        <p:txBody>
          <a:bodyPr/>
          <a:lstStyle/>
          <a:p>
            <a:r>
              <a:rPr lang="en-US" dirty="0" err="1" smtClean="0"/>
              <a:t>Illumina</a:t>
            </a:r>
            <a:r>
              <a:rPr lang="en-US" dirty="0" smtClean="0"/>
              <a:t> sequencing</a:t>
            </a:r>
            <a:endParaRPr lang="en-US" dirty="0"/>
          </a:p>
        </p:txBody>
      </p:sp>
    </p:spTree>
    <p:extLst>
      <p:ext uri="{BB962C8B-B14F-4D97-AF65-F5344CB8AC3E}">
        <p14:creationId xmlns:p14="http://schemas.microsoft.com/office/powerpoint/2010/main" val="286849559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Paired-end data</a:t>
            </a:r>
            <a:endParaRPr lang="en-US" dirty="0"/>
          </a:p>
        </p:txBody>
      </p:sp>
      <p:sp>
        <p:nvSpPr>
          <p:cNvPr id="2" name="Content Placeholder 1"/>
          <p:cNvSpPr>
            <a:spLocks noGrp="1"/>
          </p:cNvSpPr>
          <p:nvPr>
            <p:ph idx="1"/>
          </p:nvPr>
        </p:nvSpPr>
        <p:spPr/>
        <p:txBody>
          <a:bodyPr/>
          <a:lstStyle/>
          <a:p>
            <a:pPr marL="0" indent="0">
              <a:buNone/>
            </a:pPr>
            <a:r>
              <a:rPr lang="en-US" dirty="0" smtClean="0"/>
              <a:t>The forward and reverse reads are stored in two </a:t>
            </a:r>
            <a:r>
              <a:rPr lang="en-US" dirty="0" err="1" smtClean="0"/>
              <a:t>fastq</a:t>
            </a:r>
            <a:r>
              <a:rPr lang="en-US" dirty="0" smtClean="0"/>
              <a:t> files.</a:t>
            </a:r>
            <a:endParaRPr lang="en-US" dirty="0"/>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1:N:0:ATCACG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a:t>
            </a:r>
            <a:r>
              <a:rPr lang="cs-CZ" sz="1600" dirty="0" smtClean="0">
                <a:latin typeface="Courier"/>
                <a:cs typeface="Courier"/>
              </a:rPr>
              <a:t>CFFFFFHHHHHGJJJJJJJJJJJFHHIIIIJJJIHGIIJJJJIJIJIJJJJIIJJJJJIIEIHHIJHGHHHHHDFFFEDDDDDCDDDCDDDDDDDCDC</a:t>
            </a:r>
            <a:endParaRPr lang="cs-CZ" sz="1600" dirty="0">
              <a:latin typeface="Courier"/>
              <a:cs typeface="Courier"/>
            </a:endParaRP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2:N:0:ATCACG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smtClean="0">
                <a:latin typeface="Courier"/>
                <a:cs typeface="Courier"/>
              </a:rPr>
              <a:t>CCCFFFFFHHHHHJJJJIJJJJJJJJJJJJJJJJJJJJJJIJIJGIJHBGHHIIIJIJJJJJJJJIJJJHFFFFFFDDDDDDDDDDDDDDDEDCCDDDD</a:t>
            </a:r>
            <a:endParaRPr lang="de-DE" sz="1600" dirty="0">
              <a:latin typeface="Courier"/>
              <a:cs typeface="Courier"/>
            </a:endParaRP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smtClean="0"/>
              <a:t>ID_R1_001.fastq</a:t>
            </a:r>
            <a:endParaRPr lang="en-US" dirty="0"/>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smtClean="0"/>
              <a:t>ID_R2_001.fastq</a:t>
            </a:r>
            <a:endParaRPr lang="en-US" dirty="0"/>
          </a:p>
        </p:txBody>
      </p:sp>
    </p:spTree>
    <p:extLst>
      <p:ext uri="{BB962C8B-B14F-4D97-AF65-F5344CB8AC3E}">
        <p14:creationId xmlns:p14="http://schemas.microsoft.com/office/powerpoint/2010/main" val="2303739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Paired-end data</a:t>
            </a:r>
            <a:endParaRPr lang="en-US" dirty="0"/>
          </a:p>
        </p:txBody>
      </p:sp>
      <p:sp>
        <p:nvSpPr>
          <p:cNvPr id="2" name="Content Placeholder 1"/>
          <p:cNvSpPr>
            <a:spLocks noGrp="1"/>
          </p:cNvSpPr>
          <p:nvPr>
            <p:ph idx="1"/>
          </p:nvPr>
        </p:nvSpPr>
        <p:spPr/>
        <p:txBody>
          <a:bodyPr/>
          <a:lstStyle/>
          <a:p>
            <a:pPr marL="0" indent="0">
              <a:buNone/>
            </a:pPr>
            <a:r>
              <a:rPr lang="en-US" dirty="0"/>
              <a:t>The forward and reverse reads are stored in two </a:t>
            </a:r>
            <a:r>
              <a:rPr lang="en-US" dirty="0" err="1"/>
              <a:t>fastq</a:t>
            </a:r>
            <a:r>
              <a:rPr lang="en-US" dirty="0"/>
              <a:t> files.</a:t>
            </a:r>
          </a:p>
          <a:p>
            <a:pPr marL="0" indent="0">
              <a:buNone/>
            </a:pPr>
            <a:endParaRPr lang="en-US" dirty="0"/>
          </a:p>
          <a:p>
            <a:pPr marL="0" indent="0">
              <a:buNone/>
            </a:pPr>
            <a:r>
              <a:rPr lang="en-US" dirty="0" smtClean="0"/>
              <a:t>The order of pairs and naming is identical, except the designation of forward and reverse.</a:t>
            </a:r>
            <a:endParaRPr lang="en-US" dirty="0"/>
          </a:p>
        </p:txBody>
      </p:sp>
      <p:sp>
        <p:nvSpPr>
          <p:cNvPr id="5" name="TextBox 4"/>
          <p:cNvSpPr txBox="1"/>
          <p:nvPr/>
        </p:nvSpPr>
        <p:spPr>
          <a:xfrm>
            <a:off x="259287" y="3886963"/>
            <a:ext cx="4369903" cy="2308324"/>
          </a:xfrm>
          <a:prstGeom prst="rect">
            <a:avLst/>
          </a:prstGeom>
          <a:noFill/>
          <a:ln>
            <a:solidFill>
              <a:schemeClr val="tx1"/>
            </a:solidFill>
          </a:ln>
        </p:spPr>
        <p:txBody>
          <a:bodyPr wrap="square" rtlCol="0">
            <a:spAutoFit/>
          </a:bodyPr>
          <a:lstStyle/>
          <a:p>
            <a:r>
              <a:rPr lang="cs-CZ" sz="1600" dirty="0">
                <a:latin typeface="Courier"/>
                <a:cs typeface="Courier"/>
              </a:rPr>
              <a:t>@HISEQ:100:C3MG8ACXX:5:1101:1160:2197 </a:t>
            </a:r>
            <a:r>
              <a:rPr lang="cs-CZ" sz="1600" dirty="0">
                <a:solidFill>
                  <a:srgbClr val="FF0000"/>
                </a:solidFill>
                <a:latin typeface="Courier"/>
                <a:cs typeface="Courier"/>
              </a:rPr>
              <a:t>1</a:t>
            </a:r>
            <a:r>
              <a:rPr lang="cs-CZ" sz="1600" dirty="0">
                <a:latin typeface="Courier"/>
                <a:cs typeface="Courier"/>
              </a:rPr>
              <a:t>:N:0:ATCACG</a:t>
            </a:r>
          </a:p>
          <a:p>
            <a:r>
              <a:rPr lang="cs-CZ" sz="1600" dirty="0">
                <a:latin typeface="Courier"/>
                <a:cs typeface="Courier"/>
              </a:rPr>
              <a:t>CAGTTGCGATGAGAGCGTTGAGAAGTATAATAGGAGTTAAACTGAGTAACAGGATAAGAAATAGTGAGATATGGAAACGTTGTGGTCTGAAAGAAGATGT</a:t>
            </a:r>
          </a:p>
          <a:p>
            <a:r>
              <a:rPr lang="cs-CZ" sz="1600" dirty="0">
                <a:latin typeface="Courier"/>
                <a:cs typeface="Courier"/>
              </a:rPr>
              <a:t>+</a:t>
            </a:r>
          </a:p>
          <a:p>
            <a:r>
              <a:rPr lang="cs-CZ" sz="1600" dirty="0">
                <a:latin typeface="Courier"/>
                <a:cs typeface="Courier"/>
              </a:rPr>
              <a:t>B@</a:t>
            </a:r>
            <a:r>
              <a:rPr lang="cs-CZ" sz="1600" dirty="0" smtClean="0">
                <a:latin typeface="Courier"/>
                <a:cs typeface="Courier"/>
              </a:rPr>
              <a:t>CFFFFFHHHHHGJJJJJJJJJJJFHHIIIIJJJIHGIIJJJJIJIJIJJJJIIJJJJJIIEIHHIJHGHHHHHDFFFEDDDDDCDDDCDDDDDDDCDC</a:t>
            </a:r>
            <a:endParaRPr lang="cs-CZ" sz="1600" dirty="0">
              <a:latin typeface="Courier"/>
              <a:cs typeface="Courier"/>
            </a:endParaRPr>
          </a:p>
        </p:txBody>
      </p:sp>
      <p:sp>
        <p:nvSpPr>
          <p:cNvPr id="6" name="TextBox 5"/>
          <p:cNvSpPr txBox="1"/>
          <p:nvPr/>
        </p:nvSpPr>
        <p:spPr>
          <a:xfrm>
            <a:off x="4629190" y="3886963"/>
            <a:ext cx="4252926" cy="2308324"/>
          </a:xfrm>
          <a:prstGeom prst="rect">
            <a:avLst/>
          </a:prstGeom>
          <a:noFill/>
          <a:ln>
            <a:solidFill>
              <a:schemeClr val="tx1"/>
            </a:solidFill>
          </a:ln>
        </p:spPr>
        <p:txBody>
          <a:bodyPr wrap="square" rtlCol="0">
            <a:spAutoFit/>
          </a:bodyPr>
          <a:lstStyle/>
          <a:p>
            <a:r>
              <a:rPr lang="de-DE" sz="1600" dirty="0">
                <a:latin typeface="Courier"/>
                <a:cs typeface="Courier"/>
              </a:rPr>
              <a:t>@HISEQ:100:C3MG8ACXX:5:1101:1160:2197 </a:t>
            </a:r>
            <a:r>
              <a:rPr lang="de-DE" sz="1600" dirty="0">
                <a:solidFill>
                  <a:srgbClr val="FF0000"/>
                </a:solidFill>
                <a:latin typeface="Courier"/>
                <a:cs typeface="Courier"/>
              </a:rPr>
              <a:t>2</a:t>
            </a:r>
            <a:r>
              <a:rPr lang="de-DE" sz="1600" dirty="0">
                <a:latin typeface="Courier"/>
                <a:cs typeface="Courier"/>
              </a:rPr>
              <a:t>:N:0:ATCACG</a:t>
            </a:r>
          </a:p>
          <a:p>
            <a:r>
              <a:rPr lang="de-DE" sz="1600" dirty="0">
                <a:latin typeface="Courier"/>
                <a:cs typeface="Courier"/>
              </a:rPr>
              <a:t>CTTCGTCCACTTTCATTATTCCTTTCATACATGCTCTCCGGTTTAGGGTACTCTTGACCTGGCCTTTTTTCAAGACGTCCCTGACTTGATCTTGAAACG</a:t>
            </a:r>
          </a:p>
          <a:p>
            <a:r>
              <a:rPr lang="de-DE" sz="1600" dirty="0">
                <a:latin typeface="Courier"/>
                <a:cs typeface="Courier"/>
              </a:rPr>
              <a:t>+</a:t>
            </a:r>
          </a:p>
          <a:p>
            <a:r>
              <a:rPr lang="de-DE" sz="1600" dirty="0" smtClean="0">
                <a:latin typeface="Courier"/>
                <a:cs typeface="Courier"/>
              </a:rPr>
              <a:t>CCCFFFFFHHHHHJJJJIJJJJJJJJJJJJJJJJJJJJJJIJIJGIJHBGHHIIIJIJJJJJJJJIJJJHFFFFFFDDDDDDDDDDDDDDDEDCCDDDD</a:t>
            </a:r>
            <a:endParaRPr lang="de-DE" sz="1600" dirty="0">
              <a:latin typeface="Courier"/>
              <a:cs typeface="Courier"/>
            </a:endParaRPr>
          </a:p>
        </p:txBody>
      </p:sp>
      <p:sp>
        <p:nvSpPr>
          <p:cNvPr id="7" name="TextBox 6"/>
          <p:cNvSpPr txBox="1"/>
          <p:nvPr/>
        </p:nvSpPr>
        <p:spPr>
          <a:xfrm>
            <a:off x="259287" y="3444107"/>
            <a:ext cx="1917036" cy="369332"/>
          </a:xfrm>
          <a:prstGeom prst="rect">
            <a:avLst/>
          </a:prstGeom>
          <a:noFill/>
        </p:spPr>
        <p:txBody>
          <a:bodyPr wrap="none" rtlCol="0">
            <a:spAutoFit/>
          </a:bodyPr>
          <a:lstStyle/>
          <a:p>
            <a:r>
              <a:rPr lang="en-US" dirty="0" smtClean="0"/>
              <a:t>ID_</a:t>
            </a:r>
            <a:r>
              <a:rPr lang="en-US" dirty="0" smtClean="0">
                <a:solidFill>
                  <a:srgbClr val="FF0000"/>
                </a:solidFill>
              </a:rPr>
              <a:t>R1</a:t>
            </a:r>
            <a:r>
              <a:rPr lang="en-US" dirty="0" smtClean="0"/>
              <a:t>_001.fastq</a:t>
            </a:r>
            <a:endParaRPr lang="en-US" dirty="0"/>
          </a:p>
        </p:txBody>
      </p:sp>
      <p:sp>
        <p:nvSpPr>
          <p:cNvPr id="8" name="TextBox 7"/>
          <p:cNvSpPr txBox="1"/>
          <p:nvPr/>
        </p:nvSpPr>
        <p:spPr>
          <a:xfrm>
            <a:off x="4629190" y="3444107"/>
            <a:ext cx="1917036" cy="369332"/>
          </a:xfrm>
          <a:prstGeom prst="rect">
            <a:avLst/>
          </a:prstGeom>
          <a:noFill/>
        </p:spPr>
        <p:txBody>
          <a:bodyPr wrap="none" rtlCol="0">
            <a:spAutoFit/>
          </a:bodyPr>
          <a:lstStyle/>
          <a:p>
            <a:r>
              <a:rPr lang="en-US" dirty="0" smtClean="0"/>
              <a:t>ID_</a:t>
            </a:r>
            <a:r>
              <a:rPr lang="en-US" dirty="0" smtClean="0">
                <a:solidFill>
                  <a:srgbClr val="FF0000"/>
                </a:solidFill>
              </a:rPr>
              <a:t>R2</a:t>
            </a:r>
            <a:r>
              <a:rPr lang="en-US" dirty="0" smtClean="0"/>
              <a:t>_001.fastq</a:t>
            </a:r>
            <a:endParaRPr lang="en-US" dirty="0"/>
          </a:p>
        </p:txBody>
      </p:sp>
    </p:spTree>
    <p:extLst>
      <p:ext uri="{BB962C8B-B14F-4D97-AF65-F5344CB8AC3E}">
        <p14:creationId xmlns:p14="http://schemas.microsoft.com/office/powerpoint/2010/main" val="14210614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60321404"/>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
        <p:nvSpPr>
          <p:cNvPr id="2" name="TextBox 1"/>
          <p:cNvSpPr txBox="1"/>
          <p:nvPr/>
        </p:nvSpPr>
        <p:spPr>
          <a:xfrm>
            <a:off x="6491292" y="1684103"/>
            <a:ext cx="1336236" cy="369332"/>
          </a:xfrm>
          <a:prstGeom prst="rect">
            <a:avLst/>
          </a:prstGeom>
          <a:noFill/>
        </p:spPr>
        <p:txBody>
          <a:bodyPr wrap="none" rtlCol="0">
            <a:spAutoFit/>
          </a:bodyPr>
          <a:lstStyle/>
          <a:p>
            <a:r>
              <a:rPr lang="en-US" dirty="0" smtClean="0"/>
              <a:t>FASTQ files</a:t>
            </a:r>
            <a:endParaRPr lang="en-US" dirty="0"/>
          </a:p>
        </p:txBody>
      </p:sp>
      <p:sp>
        <p:nvSpPr>
          <p:cNvPr id="9" name="TextBox 8"/>
          <p:cNvSpPr txBox="1"/>
          <p:nvPr/>
        </p:nvSpPr>
        <p:spPr>
          <a:xfrm>
            <a:off x="6491292" y="4286279"/>
            <a:ext cx="1168521" cy="369332"/>
          </a:xfrm>
          <a:prstGeom prst="rect">
            <a:avLst/>
          </a:prstGeom>
          <a:noFill/>
        </p:spPr>
        <p:txBody>
          <a:bodyPr wrap="none" rtlCol="0">
            <a:spAutoFit/>
          </a:bodyPr>
          <a:lstStyle/>
          <a:p>
            <a:r>
              <a:rPr lang="en-US" dirty="0" smtClean="0"/>
              <a:t>BAM files</a:t>
            </a:r>
            <a:endParaRPr lang="en-US" dirty="0"/>
          </a:p>
        </p:txBody>
      </p:sp>
      <p:cxnSp>
        <p:nvCxnSpPr>
          <p:cNvPr id="11" name="Straight Connector 10"/>
          <p:cNvCxnSpPr/>
          <p:nvPr/>
        </p:nvCxnSpPr>
        <p:spPr>
          <a:xfrm>
            <a:off x="6194270" y="1576388"/>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6194270" y="3356111"/>
            <a:ext cx="0" cy="2267643"/>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6194270" y="6077283"/>
            <a:ext cx="0" cy="541631"/>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6491292" y="6094087"/>
            <a:ext cx="1114758" cy="369332"/>
          </a:xfrm>
          <a:prstGeom prst="rect">
            <a:avLst/>
          </a:prstGeom>
          <a:noFill/>
        </p:spPr>
        <p:txBody>
          <a:bodyPr wrap="none" rtlCol="0">
            <a:spAutoFit/>
          </a:bodyPr>
          <a:lstStyle/>
          <a:p>
            <a:r>
              <a:rPr lang="en-US" dirty="0" smtClean="0"/>
              <a:t>VCF files</a:t>
            </a:r>
            <a:endParaRPr lang="en-US" dirty="0"/>
          </a:p>
        </p:txBody>
      </p:sp>
      <p:cxnSp>
        <p:nvCxnSpPr>
          <p:cNvPr id="30" name="Straight Connector 29"/>
          <p:cNvCxnSpPr/>
          <p:nvPr/>
        </p:nvCxnSpPr>
        <p:spPr>
          <a:xfrm>
            <a:off x="6194270" y="2464994"/>
            <a:ext cx="0" cy="606627"/>
          </a:xfrm>
          <a:prstGeom prst="line">
            <a:avLst/>
          </a:prstGeom>
          <a:ln w="57150" cmpd="sng">
            <a:solidFill>
              <a:srgbClr val="89C000">
                <a:alpha val="20000"/>
              </a:srgbClr>
            </a:solidFill>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6491292" y="2601023"/>
            <a:ext cx="1150939" cy="369332"/>
          </a:xfrm>
          <a:prstGeom prst="rect">
            <a:avLst/>
          </a:prstGeom>
          <a:noFill/>
        </p:spPr>
        <p:txBody>
          <a:bodyPr wrap="none" rtlCol="0">
            <a:spAutoFit/>
          </a:bodyPr>
          <a:lstStyle/>
          <a:p>
            <a:r>
              <a:rPr lang="en-US" dirty="0" smtClean="0"/>
              <a:t>SAM files</a:t>
            </a:r>
            <a:endParaRPr lang="en-US" dirty="0"/>
          </a:p>
        </p:txBody>
      </p:sp>
    </p:spTree>
    <p:extLst>
      <p:ext uri="{BB962C8B-B14F-4D97-AF65-F5344CB8AC3E}">
        <p14:creationId xmlns:p14="http://schemas.microsoft.com/office/powerpoint/2010/main" val="18676329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332807998"/>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76053120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FastQC</a:t>
            </a:r>
            <a:endParaRPr lang="en-US" dirty="0">
              <a:latin typeface="Monaco" charset="0"/>
              <a:ea typeface="Monaco" charset="0"/>
              <a:cs typeface="Monaco" charset="0"/>
            </a:endParaRPr>
          </a:p>
          <a:p>
            <a:pPr marL="0" indent="0">
              <a:buNone/>
            </a:pPr>
            <a:endParaRPr lang="en-US" dirty="0" smtClean="0"/>
          </a:p>
          <a:p>
            <a:pPr marL="0" indent="0">
              <a:buNone/>
            </a:pPr>
            <a:r>
              <a:rPr lang="en-US" dirty="0" smtClean="0"/>
              <a:t>Bad qualities:					</a:t>
            </a:r>
            <a:r>
              <a:rPr lang="en-US" dirty="0"/>
              <a:t> </a:t>
            </a:r>
            <a:r>
              <a:rPr lang="en-US" dirty="0" smtClean="0"/>
              <a:t>  	   Good qualities:</a:t>
            </a:r>
            <a:endParaRPr lang="en-US" dirty="0"/>
          </a:p>
        </p:txBody>
      </p:sp>
      <p:sp>
        <p:nvSpPr>
          <p:cNvPr id="3" name="Title 2"/>
          <p:cNvSpPr>
            <a:spLocks noGrp="1"/>
          </p:cNvSpPr>
          <p:nvPr>
            <p:ph type="title"/>
          </p:nvPr>
        </p:nvSpPr>
        <p:spPr/>
        <p:txBody>
          <a:bodyPr/>
          <a:lstStyle/>
          <a:p>
            <a:r>
              <a:rPr lang="en-US" dirty="0" smtClean="0"/>
              <a:t>Quality control</a:t>
            </a:r>
            <a:endParaRPr lang="en-US" dirty="0"/>
          </a:p>
        </p:txBody>
      </p:sp>
      <p:pic>
        <p:nvPicPr>
          <p:cNvPr id="4" name="Picture 3" descr="fastqc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761200"/>
            <a:ext cx="4252801" cy="3189600"/>
          </a:xfrm>
          <a:prstGeom prst="rect">
            <a:avLst/>
          </a:prstGeom>
          <a:ln>
            <a:solidFill>
              <a:schemeClr val="tx1"/>
            </a:solidFill>
          </a:ln>
        </p:spPr>
      </p:pic>
      <p:pic>
        <p:nvPicPr>
          <p:cNvPr id="5" name="Picture 4" descr="fastqc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523" y="2759978"/>
            <a:ext cx="4257601" cy="3193200"/>
          </a:xfrm>
          <a:prstGeom prst="rect">
            <a:avLst/>
          </a:prstGeom>
          <a:ln>
            <a:solidFill>
              <a:schemeClr val="tx1"/>
            </a:solidFill>
          </a:ln>
        </p:spPr>
      </p:pic>
    </p:spTree>
    <p:extLst>
      <p:ext uri="{BB962C8B-B14F-4D97-AF65-F5344CB8AC3E}">
        <p14:creationId xmlns:p14="http://schemas.microsoft.com/office/powerpoint/2010/main" val="1916996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Quality control</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825" y="2635366"/>
            <a:ext cx="8639175" cy="3160130"/>
          </a:xfrm>
        </p:spPr>
      </p:pic>
      <p:sp>
        <p:nvSpPr>
          <p:cNvPr id="8" name="Content Placeholder 1"/>
          <p:cNvSpPr txBox="1">
            <a:spLocks/>
          </p:cNvSpPr>
          <p:nvPr/>
        </p:nvSpPr>
        <p:spPr>
          <a:xfrm>
            <a:off x="252000" y="1576800"/>
            <a:ext cx="8640000" cy="4629229"/>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FastQC</a:t>
            </a:r>
            <a:endParaRPr lang="en-US" dirty="0" smtClean="0">
              <a:latin typeface="Monaco" charset="0"/>
              <a:ea typeface="Monaco" charset="0"/>
              <a:cs typeface="Monaco" charset="0"/>
            </a:endParaRPr>
          </a:p>
          <a:p>
            <a:pPr marL="0" indent="0">
              <a:buFont typeface="Arial"/>
              <a:buNone/>
            </a:pPr>
            <a:endParaRPr lang="en-US" dirty="0" smtClean="0"/>
          </a:p>
          <a:p>
            <a:pPr marL="0" indent="0">
              <a:buFont typeface="Arial"/>
              <a:buNone/>
            </a:pPr>
            <a:r>
              <a:rPr lang="en-US" dirty="0" smtClean="0"/>
              <a:t>Adapters present:					   	Adapters Absent:</a:t>
            </a:r>
            <a:endParaRPr lang="en-US" dirty="0"/>
          </a:p>
        </p:txBody>
      </p:sp>
    </p:spTree>
    <p:extLst>
      <p:ext uri="{BB962C8B-B14F-4D97-AF65-F5344CB8AC3E}">
        <p14:creationId xmlns:p14="http://schemas.microsoft.com/office/powerpoint/2010/main" val="107508110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a:t>
            </a:r>
            <a:r>
              <a:rPr lang="en-US" dirty="0" smtClean="0">
                <a:latin typeface="Monaco" charset="0"/>
                <a:ea typeface="Monaco" charset="0"/>
                <a:cs typeface="Monaco" charset="0"/>
              </a:rPr>
              <a:t>odule load </a:t>
            </a:r>
            <a:r>
              <a:rPr lang="en-US" dirty="0" err="1" smtClean="0">
                <a:latin typeface="Monaco" charset="0"/>
                <a:ea typeface="Monaco" charset="0"/>
                <a:cs typeface="Monaco" charset="0"/>
              </a:rPr>
              <a:t>cutadapt</a:t>
            </a:r>
            <a:r>
              <a:rPr lang="en-US" dirty="0" smtClean="0">
                <a:latin typeface="Monaco" charset="0"/>
                <a:ea typeface="Monaco" charset="0"/>
                <a:cs typeface="Monaco" charset="0"/>
              </a:rPr>
              <a:t> / </a:t>
            </a:r>
            <a:r>
              <a:rPr lang="en-US" dirty="0" err="1">
                <a:latin typeface="Monaco" charset="0"/>
                <a:ea typeface="Monaco" charset="0"/>
                <a:cs typeface="Monaco" charset="0"/>
              </a:rPr>
              <a:t>T</a:t>
            </a:r>
            <a:r>
              <a:rPr lang="en-US" dirty="0" err="1" smtClean="0">
                <a:latin typeface="Monaco" charset="0"/>
                <a:ea typeface="Monaco" charset="0"/>
                <a:cs typeface="Monaco" charset="0"/>
              </a:rPr>
              <a:t>rimGalore</a:t>
            </a:r>
            <a:r>
              <a:rPr lang="en-US" dirty="0" smtClean="0">
                <a:latin typeface="Monaco" charset="0"/>
                <a:ea typeface="Monaco" charset="0"/>
                <a:cs typeface="Monaco" charset="0"/>
              </a:rPr>
              <a:t> / </a:t>
            </a:r>
            <a:r>
              <a:rPr lang="en-US" dirty="0" err="1" smtClean="0">
                <a:latin typeface="Monaco" charset="0"/>
                <a:ea typeface="Monaco" charset="0"/>
                <a:cs typeface="Monaco" charset="0"/>
              </a:rPr>
              <a:t>trimmomatic</a:t>
            </a:r>
            <a:endParaRPr lang="en-US" dirty="0" smtClean="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Trimming</a:t>
            </a:r>
            <a:endParaRPr lang="en-US" dirty="0"/>
          </a:p>
        </p:txBody>
      </p:sp>
      <p:pic>
        <p:nvPicPr>
          <p:cNvPr id="4" name="Picture 3" descr="adapters-2.pdf"/>
          <p:cNvPicPr>
            <a:picLocks noChangeAspect="1"/>
          </p:cNvPicPr>
          <p:nvPr/>
        </p:nvPicPr>
        <p:blipFill rotWithShape="1">
          <a:blip r:embed="rId3">
            <a:extLst>
              <a:ext uri="{28A0092B-C50C-407E-A947-70E740481C1C}">
                <a14:useLocalDpi xmlns:a14="http://schemas.microsoft.com/office/drawing/2010/main" val="0"/>
              </a:ext>
            </a:extLst>
          </a:blip>
          <a:srcRect r="21691" b="58047"/>
          <a:stretch/>
        </p:blipFill>
        <p:spPr>
          <a:xfrm>
            <a:off x="252000" y="2508308"/>
            <a:ext cx="5585414" cy="4349692"/>
          </a:xfrm>
          <a:prstGeom prst="rect">
            <a:avLst/>
          </a:prstGeom>
        </p:spPr>
      </p:pic>
      <p:sp>
        <p:nvSpPr>
          <p:cNvPr id="5" name="TextBox 4"/>
          <p:cNvSpPr txBox="1"/>
          <p:nvPr/>
        </p:nvSpPr>
        <p:spPr>
          <a:xfrm>
            <a:off x="5116954" y="2699636"/>
            <a:ext cx="3775046" cy="923330"/>
          </a:xfrm>
          <a:prstGeom prst="rect">
            <a:avLst/>
          </a:prstGeom>
          <a:noFill/>
        </p:spPr>
        <p:txBody>
          <a:bodyPr wrap="square" rtlCol="0">
            <a:spAutoFit/>
          </a:bodyPr>
          <a:lstStyle/>
          <a:p>
            <a:pPr marL="285750" indent="-285750">
              <a:buFont typeface="Arial" charset="0"/>
              <a:buChar char="•"/>
            </a:pPr>
            <a:r>
              <a:rPr lang="en-US" dirty="0"/>
              <a:t>Remove bad quality reads</a:t>
            </a:r>
          </a:p>
          <a:p>
            <a:pPr marL="285750" indent="-285750">
              <a:buFont typeface="Arial" charset="0"/>
              <a:buChar char="•"/>
            </a:pPr>
            <a:r>
              <a:rPr lang="en-US" dirty="0"/>
              <a:t>Remove adapters</a:t>
            </a:r>
          </a:p>
          <a:p>
            <a:endParaRPr lang="en-US" dirty="0"/>
          </a:p>
        </p:txBody>
      </p:sp>
    </p:spTree>
    <p:extLst>
      <p:ext uri="{BB962C8B-B14F-4D97-AF65-F5344CB8AC3E}">
        <p14:creationId xmlns:p14="http://schemas.microsoft.com/office/powerpoint/2010/main" val="21082767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3907577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67237987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7200" y="1576388"/>
            <a:ext cx="8489601" cy="4629150"/>
          </a:xfrm>
        </p:spPr>
      </p:pic>
      <p:sp>
        <p:nvSpPr>
          <p:cNvPr id="3" name="Title 2"/>
          <p:cNvSpPr>
            <a:spLocks noGrp="1"/>
          </p:cNvSpPr>
          <p:nvPr>
            <p:ph type="title"/>
          </p:nvPr>
        </p:nvSpPr>
        <p:spPr/>
        <p:txBody>
          <a:bodyPr/>
          <a:lstStyle/>
          <a:p>
            <a:r>
              <a:rPr lang="en-US" dirty="0" smtClean="0"/>
              <a:t>GATK Best Practices</a:t>
            </a:r>
            <a:endParaRPr lang="en-US" dirty="0"/>
          </a:p>
        </p:txBody>
      </p:sp>
      <p:sp>
        <p:nvSpPr>
          <p:cNvPr id="5" name="TextBox 4"/>
          <p:cNvSpPr txBox="1"/>
          <p:nvPr/>
        </p:nvSpPr>
        <p:spPr>
          <a:xfrm>
            <a:off x="411391" y="6222060"/>
            <a:ext cx="8640330" cy="369332"/>
          </a:xfrm>
          <a:prstGeom prst="rect">
            <a:avLst/>
          </a:prstGeom>
          <a:noFill/>
        </p:spPr>
        <p:txBody>
          <a:bodyPr wrap="square" rtlCol="0">
            <a:spAutoFit/>
          </a:bodyPr>
          <a:lstStyle/>
          <a:p>
            <a:r>
              <a:rPr lang="en-US" dirty="0">
                <a:hlinkClick r:id="rId4"/>
              </a:rPr>
              <a:t>https://software.broadinstitute.org/</a:t>
            </a:r>
            <a:r>
              <a:rPr lang="en-US" dirty="0" err="1">
                <a:hlinkClick r:id="rId4"/>
              </a:rPr>
              <a:t>gatk</a:t>
            </a:r>
            <a:r>
              <a:rPr lang="en-US" dirty="0">
                <a:hlinkClick r:id="rId4"/>
              </a:rPr>
              <a:t>/best-practices/</a:t>
            </a:r>
            <a:endParaRPr lang="en-US" dirty="0"/>
          </a:p>
        </p:txBody>
      </p:sp>
    </p:spTree>
    <p:extLst>
      <p:ext uri="{BB962C8B-B14F-4D97-AF65-F5344CB8AC3E}">
        <p14:creationId xmlns:p14="http://schemas.microsoft.com/office/powerpoint/2010/main" val="149975634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buFont typeface="Wingdings" charset="2"/>
              <a:buChar char="§"/>
            </a:pPr>
            <a:r>
              <a:rPr lang="en-US" dirty="0" smtClean="0"/>
              <a:t>Concepts</a:t>
            </a:r>
          </a:p>
          <a:p>
            <a:pPr lvl="1">
              <a:buFont typeface="Wingdings" charset="2"/>
              <a:buChar char="§"/>
            </a:pPr>
            <a:r>
              <a:rPr lang="en-US" dirty="0" smtClean="0"/>
              <a:t>Reference genome</a:t>
            </a:r>
          </a:p>
          <a:p>
            <a:pPr lvl="1">
              <a:buFont typeface="Wingdings" charset="2"/>
              <a:buChar char="§"/>
            </a:pPr>
            <a:r>
              <a:rPr lang="en-US" dirty="0" smtClean="0"/>
              <a:t>Variants</a:t>
            </a:r>
          </a:p>
          <a:p>
            <a:pPr lvl="1">
              <a:buFont typeface="Wingdings" charset="2"/>
              <a:buChar char="§"/>
            </a:pPr>
            <a:r>
              <a:rPr lang="en-US" dirty="0" smtClean="0"/>
              <a:t>Paired-end data</a:t>
            </a:r>
          </a:p>
          <a:p>
            <a:pPr>
              <a:buFont typeface="Wingdings" charset="2"/>
              <a:buChar char="§"/>
            </a:pPr>
            <a:r>
              <a:rPr lang="en-US" dirty="0" smtClean="0"/>
              <a:t>NGS Workflow</a:t>
            </a:r>
          </a:p>
          <a:p>
            <a:pPr lvl="1">
              <a:buFont typeface="Wingdings" charset="2"/>
              <a:buChar char="§"/>
            </a:pPr>
            <a:r>
              <a:rPr lang="en-US" dirty="0" smtClean="0"/>
              <a:t>Quality control &amp; Trimming</a:t>
            </a:r>
          </a:p>
          <a:p>
            <a:pPr lvl="1">
              <a:buFont typeface="Wingdings" charset="2"/>
              <a:buChar char="§"/>
            </a:pPr>
            <a:r>
              <a:rPr lang="en-US" dirty="0" smtClean="0"/>
              <a:t>Alignment</a:t>
            </a:r>
          </a:p>
          <a:p>
            <a:pPr lvl="1">
              <a:buFont typeface="Wingdings" charset="2"/>
              <a:buChar char="§"/>
            </a:pPr>
            <a:r>
              <a:rPr lang="en-US" dirty="0" smtClean="0"/>
              <a:t>Local realignment</a:t>
            </a:r>
          </a:p>
          <a:p>
            <a:pPr lvl="1">
              <a:buFont typeface="Wingdings" charset="2"/>
              <a:buChar char="§"/>
            </a:pPr>
            <a:r>
              <a:rPr lang="en-US" dirty="0" smtClean="0"/>
              <a:t>PCR duplicates &amp; removal</a:t>
            </a:r>
          </a:p>
          <a:p>
            <a:pPr lvl="1">
              <a:buFont typeface="Wingdings" charset="2"/>
              <a:buChar char="§"/>
            </a:pPr>
            <a:r>
              <a:rPr lang="en-US" dirty="0" smtClean="0"/>
              <a:t>Base Quality Score Recalibration</a:t>
            </a:r>
          </a:p>
          <a:p>
            <a:pPr lvl="1">
              <a:buFont typeface="Wingdings" charset="2"/>
              <a:buChar char="§"/>
            </a:pPr>
            <a:r>
              <a:rPr lang="en-US" dirty="0" smtClean="0"/>
              <a:t>Variant calling</a:t>
            </a:r>
          </a:p>
          <a:p>
            <a:pPr>
              <a:buFont typeface="Wingdings" charset="2"/>
              <a:buChar char="§"/>
            </a:pPr>
            <a:r>
              <a:rPr lang="en-US" dirty="0" smtClean="0"/>
              <a:t>VCF </a:t>
            </a:r>
            <a:r>
              <a:rPr lang="en-US" dirty="0"/>
              <a:t>f</a:t>
            </a:r>
            <a:r>
              <a:rPr lang="en-US" dirty="0" smtClean="0"/>
              <a:t>iles</a:t>
            </a:r>
          </a:p>
          <a:p>
            <a:pPr>
              <a:buFont typeface="Wingdings" charset="2"/>
              <a:buChar char="§"/>
            </a:pPr>
            <a:r>
              <a:rPr lang="en-US" dirty="0" smtClean="0"/>
              <a:t>Joint genotyping &amp; </a:t>
            </a:r>
            <a:r>
              <a:rPr lang="en-US" dirty="0" err="1" smtClean="0"/>
              <a:t>gVCF</a:t>
            </a:r>
            <a:r>
              <a:rPr lang="en-US" dirty="0" smtClean="0"/>
              <a:t> files</a:t>
            </a:r>
          </a:p>
          <a:p>
            <a:pPr>
              <a:buFont typeface="Wingdings" charset="2"/>
              <a:buChar char="§"/>
            </a:pPr>
            <a:r>
              <a:rPr lang="en-US" dirty="0" smtClean="0"/>
              <a:t>Annotation &amp; Filtering</a:t>
            </a:r>
            <a:endParaRPr lang="en-US" dirty="0"/>
          </a:p>
        </p:txBody>
      </p:sp>
      <p:sp>
        <p:nvSpPr>
          <p:cNvPr id="3" name="Title 2"/>
          <p:cNvSpPr>
            <a:spLocks noGrp="1"/>
          </p:cNvSpPr>
          <p:nvPr>
            <p:ph type="title"/>
          </p:nvPr>
        </p:nvSpPr>
        <p:spPr/>
        <p:txBody>
          <a:bodyPr/>
          <a:lstStyle/>
          <a:p>
            <a:r>
              <a:rPr lang="en-US" dirty="0" smtClean="0"/>
              <a:t>Talk Overview</a:t>
            </a:r>
            <a:endParaRPr lang="en-US" dirty="0"/>
          </a:p>
        </p:txBody>
      </p:sp>
    </p:spTree>
    <p:extLst>
      <p:ext uri="{BB962C8B-B14F-4D97-AF65-F5344CB8AC3E}">
        <p14:creationId xmlns:p14="http://schemas.microsoft.com/office/powerpoint/2010/main" val="113687529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bwa</a:t>
            </a:r>
            <a:endParaRPr lang="en-US" dirty="0" smtClean="0">
              <a:latin typeface="Monaco" charset="0"/>
              <a:ea typeface="Monaco" charset="0"/>
              <a:cs typeface="Monaco" charset="0"/>
            </a:endParaRPr>
          </a:p>
          <a:p>
            <a:pPr marL="0" indent="0">
              <a:buNone/>
            </a:pPr>
            <a:endParaRPr lang="en-US" dirty="0"/>
          </a:p>
          <a:p>
            <a:pPr marL="0" indent="0">
              <a:buNone/>
            </a:pPr>
            <a:endParaRPr lang="en-US" dirty="0" smtClean="0"/>
          </a:p>
          <a:p>
            <a:pPr marL="0" lvl="0" indent="0">
              <a:buNone/>
            </a:pPr>
            <a:r>
              <a:rPr lang="en-US" dirty="0" smtClean="0">
                <a:solidFill>
                  <a:srgbClr val="FF0000"/>
                </a:solidFill>
                <a:ea typeface="Courier"/>
                <a:cs typeface="Courier"/>
                <a:sym typeface="Courier"/>
              </a:rPr>
              <a:t>Read			TCGATCC</a:t>
            </a:r>
            <a:endParaRPr lang="en-US" dirty="0">
              <a:solidFill>
                <a:srgbClr val="FF0000"/>
              </a:solidFill>
              <a:ea typeface="Courier"/>
              <a:cs typeface="Courier"/>
              <a:sym typeface="Courier"/>
            </a:endParaRPr>
          </a:p>
          <a:p>
            <a:pPr marL="0" lvl="0" indent="0">
              <a:buNone/>
            </a:pPr>
            <a:r>
              <a:rPr lang="en-US" dirty="0" smtClean="0">
                <a:ea typeface="Courier"/>
                <a:cs typeface="Courier"/>
                <a:sym typeface="Courier"/>
              </a:rPr>
              <a:t>Reference		GACCTCA</a:t>
            </a:r>
            <a:r>
              <a:rPr lang="en-US" dirty="0" smtClean="0">
                <a:solidFill>
                  <a:srgbClr val="FF0000"/>
                </a:solidFill>
                <a:ea typeface="Courier"/>
                <a:cs typeface="Courier"/>
                <a:sym typeface="Courier"/>
              </a:rPr>
              <a:t>TCGATCC</a:t>
            </a:r>
            <a:r>
              <a:rPr lang="en-US" dirty="0" smtClean="0">
                <a:ea typeface="Courier"/>
                <a:cs typeface="Courier"/>
                <a:sym typeface="Courier"/>
              </a:rPr>
              <a:t>CACTG</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spTree>
    <p:extLst>
      <p:ext uri="{BB962C8B-B14F-4D97-AF65-F5344CB8AC3E}">
        <p14:creationId xmlns:p14="http://schemas.microsoft.com/office/powerpoint/2010/main" val="180184781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latin typeface="Monaco" charset="0"/>
                <a:ea typeface="Monaco" charset="0"/>
                <a:cs typeface="Monaco" charset="0"/>
              </a:rPr>
              <a:t>module load </a:t>
            </a:r>
            <a:r>
              <a:rPr lang="en-US" dirty="0" err="1" smtClean="0">
                <a:latin typeface="Monaco" charset="0"/>
                <a:ea typeface="Monaco" charset="0"/>
                <a:cs typeface="Monaco" charset="0"/>
              </a:rPr>
              <a:t>bwa</a:t>
            </a:r>
            <a:endParaRPr lang="en-US" dirty="0" smtClean="0">
              <a:latin typeface="Monaco" charset="0"/>
              <a:ea typeface="Monaco" charset="0"/>
              <a:cs typeface="Monaco" charset="0"/>
            </a:endParaRPr>
          </a:p>
          <a:p>
            <a:pPr marL="0" indent="0">
              <a:buNone/>
            </a:pPr>
            <a:endParaRPr lang="en-US" dirty="0"/>
          </a:p>
          <a:p>
            <a:pPr marL="0" indent="0">
              <a:buNone/>
            </a:pPr>
            <a:endParaRPr lang="en-US" dirty="0" smtClean="0"/>
          </a:p>
          <a:p>
            <a:pPr marL="0" lvl="0" indent="0">
              <a:buNone/>
            </a:pPr>
            <a:r>
              <a:rPr lang="en-US" dirty="0" smtClean="0">
                <a:solidFill>
                  <a:srgbClr val="FF0000"/>
                </a:solidFill>
                <a:ea typeface="Courier"/>
                <a:cs typeface="Courier"/>
                <a:sym typeface="Courier"/>
              </a:rPr>
              <a:t>Read			TCGATCC</a:t>
            </a:r>
            <a:endParaRPr lang="en-US" dirty="0">
              <a:solidFill>
                <a:srgbClr val="FF0000"/>
              </a:solidFill>
              <a:ea typeface="Courier"/>
              <a:cs typeface="Courier"/>
              <a:sym typeface="Courier"/>
            </a:endParaRPr>
          </a:p>
          <a:p>
            <a:pPr marL="0" lvl="0" indent="0">
              <a:buNone/>
            </a:pPr>
            <a:r>
              <a:rPr lang="en-US" dirty="0" smtClean="0">
                <a:ea typeface="Courier"/>
                <a:cs typeface="Courier"/>
                <a:sym typeface="Courier"/>
              </a:rPr>
              <a:t>Reference		GACCTCA</a:t>
            </a:r>
            <a:r>
              <a:rPr lang="en-US" dirty="0" smtClean="0">
                <a:solidFill>
                  <a:srgbClr val="FF0000"/>
                </a:solidFill>
                <a:ea typeface="Courier"/>
                <a:cs typeface="Courier"/>
                <a:sym typeface="Courier"/>
              </a:rPr>
              <a:t>TCGATCC</a:t>
            </a:r>
            <a:r>
              <a:rPr lang="en-US" dirty="0" smtClean="0">
                <a:ea typeface="Courier"/>
                <a:cs typeface="Courier"/>
                <a:sym typeface="Courier"/>
              </a:rPr>
              <a:t>CACTG</a:t>
            </a: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lvl="0" indent="0">
              <a:buNone/>
            </a:pPr>
            <a:r>
              <a:rPr lang="en-US" dirty="0" smtClean="0">
                <a:solidFill>
                  <a:srgbClr val="FF0000"/>
                </a:solidFill>
                <a:ea typeface="Monaco" charset="0"/>
                <a:cs typeface="Monaco" charset="0"/>
                <a:sym typeface="Courier"/>
              </a:rPr>
              <a:t>Read					      TCGATCC</a:t>
            </a:r>
            <a:endParaRPr lang="en-US" dirty="0">
              <a:solidFill>
                <a:srgbClr val="FF0000"/>
              </a:solidFill>
              <a:ea typeface="Monaco" charset="0"/>
              <a:cs typeface="Monaco" charset="0"/>
              <a:sym typeface="Courier"/>
            </a:endParaRPr>
          </a:p>
          <a:p>
            <a:pPr marL="0" lvl="0" indent="0">
              <a:buNone/>
            </a:pPr>
            <a:r>
              <a:rPr lang="en-US" dirty="0" smtClean="0">
                <a:ea typeface="Monaco" charset="0"/>
                <a:cs typeface="Monaco" charset="0"/>
                <a:sym typeface="Courier"/>
              </a:rPr>
              <a:t>Reference		GACCTCA</a:t>
            </a:r>
            <a:r>
              <a:rPr lang="en-US" dirty="0" smtClean="0">
                <a:solidFill>
                  <a:srgbClr val="FF0000"/>
                </a:solidFill>
                <a:ea typeface="Monaco" charset="0"/>
                <a:cs typeface="Monaco" charset="0"/>
                <a:sym typeface="Courier"/>
              </a:rPr>
              <a:t>TCGATCC</a:t>
            </a:r>
            <a:r>
              <a:rPr lang="en-US" dirty="0" smtClean="0">
                <a:ea typeface="Monaco" charset="0"/>
                <a:cs typeface="Monaco" charset="0"/>
                <a:sym typeface="Courier"/>
              </a:rPr>
              <a:t>CACTG</a:t>
            </a:r>
            <a:endParaRPr lang="en-US" dirty="0">
              <a:ea typeface="Monaco" charset="0"/>
              <a:cs typeface="Monaco" charset="0"/>
            </a:endParaRPr>
          </a:p>
        </p:txBody>
      </p:sp>
      <p:sp>
        <p:nvSpPr>
          <p:cNvPr id="3" name="Title 2"/>
          <p:cNvSpPr>
            <a:spLocks noGrp="1"/>
          </p:cNvSpPr>
          <p:nvPr>
            <p:ph type="title"/>
          </p:nvPr>
        </p:nvSpPr>
        <p:spPr/>
        <p:txBody>
          <a:bodyPr/>
          <a:lstStyle/>
          <a:p>
            <a:r>
              <a:rPr lang="en-US" dirty="0" smtClean="0"/>
              <a:t>Alignment</a:t>
            </a:r>
            <a:endParaRPr lang="en-US" dirty="0"/>
          </a:p>
        </p:txBody>
      </p:sp>
    </p:spTree>
    <p:extLst>
      <p:ext uri="{BB962C8B-B14F-4D97-AF65-F5344CB8AC3E}">
        <p14:creationId xmlns:p14="http://schemas.microsoft.com/office/powerpoint/2010/main" val="110294559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spTree>
    <p:extLst>
      <p:ext uri="{BB962C8B-B14F-4D97-AF65-F5344CB8AC3E}">
        <p14:creationId xmlns:p14="http://schemas.microsoft.com/office/powerpoint/2010/main" val="19892867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latin typeface="Monaco" charset="0"/>
                <a:ea typeface="Monaco" charset="0"/>
                <a:cs typeface="Monaco" charset="0"/>
              </a:rPr>
              <a:t>module </a:t>
            </a:r>
            <a:r>
              <a:rPr lang="en-US" dirty="0">
                <a:latin typeface="Monaco" charset="0"/>
                <a:ea typeface="Monaco" charset="0"/>
                <a:cs typeface="Monaco" charset="0"/>
              </a:rPr>
              <a:t>load </a:t>
            </a:r>
            <a:r>
              <a:rPr lang="en-US" dirty="0" err="1">
                <a:latin typeface="Monaco" charset="0"/>
                <a:ea typeface="Monaco" charset="0"/>
                <a:cs typeface="Monaco" charset="0"/>
              </a:rPr>
              <a:t>bwa</a:t>
            </a:r>
            <a:endParaRPr lang="en-US" dirty="0">
              <a:latin typeface="Monaco" charset="0"/>
              <a:ea typeface="Monaco" charset="0"/>
              <a:cs typeface="Monaco" charset="0"/>
            </a:endParaRPr>
          </a:p>
          <a:p>
            <a:pPr marL="0" indent="0">
              <a:buNone/>
            </a:pPr>
            <a:endParaRPr lang="en-US" dirty="0"/>
          </a:p>
        </p:txBody>
      </p:sp>
      <p:sp>
        <p:nvSpPr>
          <p:cNvPr id="3" name="Title 2"/>
          <p:cNvSpPr>
            <a:spLocks noGrp="1"/>
          </p:cNvSpPr>
          <p:nvPr>
            <p:ph type="title"/>
          </p:nvPr>
        </p:nvSpPr>
        <p:spPr/>
        <p:txBody>
          <a:bodyPr/>
          <a:lstStyle/>
          <a:p>
            <a:r>
              <a:rPr lang="en-US" dirty="0" smtClean="0"/>
              <a:t>Alignment</a:t>
            </a:r>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 r="32101"/>
          <a:stretch/>
        </p:blipFill>
        <p:spPr>
          <a:xfrm>
            <a:off x="737313" y="2474752"/>
            <a:ext cx="8154687" cy="3012614"/>
          </a:xfrm>
          <a:prstGeom prst="rect">
            <a:avLst/>
          </a:prstGeom>
        </p:spPr>
      </p:pic>
      <p:cxnSp>
        <p:nvCxnSpPr>
          <p:cNvPr id="6" name="Straight Arrow Connector 5"/>
          <p:cNvCxnSpPr/>
          <p:nvPr/>
        </p:nvCxnSpPr>
        <p:spPr>
          <a:xfrm>
            <a:off x="444617" y="2643498"/>
            <a:ext cx="0" cy="2843868"/>
          </a:xfrm>
          <a:prstGeom prst="straightConnector1">
            <a:avLst/>
          </a:prstGeom>
          <a:ln>
            <a:solidFill>
              <a:schemeClr val="tx1"/>
            </a:solidFill>
            <a:tailEnd type="triangle"/>
          </a:ln>
          <a:effectLst/>
        </p:spPr>
        <p:style>
          <a:lnRef idx="3">
            <a:schemeClr val="dk1"/>
          </a:lnRef>
          <a:fillRef idx="0">
            <a:schemeClr val="dk1"/>
          </a:fillRef>
          <a:effectRef idx="2">
            <a:schemeClr val="dk1"/>
          </a:effectRef>
          <a:fontRef idx="minor">
            <a:schemeClr val="tx1"/>
          </a:fontRef>
        </p:style>
      </p:cxnSp>
      <p:sp>
        <p:nvSpPr>
          <p:cNvPr id="7" name="TextBox 6"/>
          <p:cNvSpPr txBox="1"/>
          <p:nvPr/>
        </p:nvSpPr>
        <p:spPr>
          <a:xfrm>
            <a:off x="444617" y="4933584"/>
            <a:ext cx="1736521" cy="369332"/>
          </a:xfrm>
          <a:prstGeom prst="rect">
            <a:avLst/>
          </a:prstGeom>
          <a:noFill/>
        </p:spPr>
        <p:txBody>
          <a:bodyPr wrap="square" rtlCol="0">
            <a:spAutoFit/>
          </a:bodyPr>
          <a:lstStyle/>
          <a:p>
            <a:r>
              <a:rPr lang="en-US" smtClean="0"/>
              <a:t>Coverage</a:t>
            </a:r>
            <a:endParaRPr lang="en-US"/>
          </a:p>
        </p:txBody>
      </p:sp>
    </p:spTree>
    <p:extLst>
      <p:ext uri="{BB962C8B-B14F-4D97-AF65-F5344CB8AC3E}">
        <p14:creationId xmlns:p14="http://schemas.microsoft.com/office/powerpoint/2010/main" val="131841552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1999" y="68201"/>
            <a:ext cx="6242400" cy="745200"/>
          </a:xfrm>
        </p:spPr>
        <p:txBody>
          <a:bodyPr/>
          <a:lstStyle/>
          <a:p>
            <a:r>
              <a:rPr lang="en-US" dirty="0" smtClean="0"/>
              <a:t>Paired-end data &amp;</a:t>
            </a:r>
            <a:br>
              <a:rPr lang="en-US" dirty="0" smtClean="0"/>
            </a:br>
            <a:r>
              <a:rPr lang="en-US" dirty="0" smtClean="0"/>
              <a:t>Alignment</a:t>
            </a:r>
            <a:endParaRPr lang="en-US" dirty="0"/>
          </a:p>
        </p:txBody>
      </p:sp>
      <p:pic>
        <p:nvPicPr>
          <p:cNvPr id="5" name="Picture 4" descr="paired-end-sequencing-figure-2.gif"/>
          <p:cNvPicPr>
            <a:picLocks noChangeAspect="1"/>
          </p:cNvPicPr>
          <p:nvPr/>
        </p:nvPicPr>
        <p:blipFill rotWithShape="1">
          <a:blip r:embed="rId3">
            <a:extLst>
              <a:ext uri="{28A0092B-C50C-407E-A947-70E740481C1C}">
                <a14:useLocalDpi xmlns:a14="http://schemas.microsoft.com/office/drawing/2010/main" val="0"/>
              </a:ext>
            </a:extLst>
          </a:blip>
          <a:srcRect l="45742" t="9033" r="5000" b="25919"/>
          <a:stretch/>
        </p:blipFill>
        <p:spPr>
          <a:xfrm>
            <a:off x="2193529" y="2675757"/>
            <a:ext cx="4508945" cy="2768697"/>
          </a:xfrm>
          <a:prstGeom prst="rect">
            <a:avLst/>
          </a:prstGeom>
        </p:spPr>
      </p:pic>
      <p:sp>
        <p:nvSpPr>
          <p:cNvPr id="2" name="Content Placeholder 1"/>
          <p:cNvSpPr>
            <a:spLocks noGrp="1"/>
          </p:cNvSpPr>
          <p:nvPr>
            <p:ph idx="1"/>
          </p:nvPr>
        </p:nvSpPr>
        <p:spPr>
          <a:xfrm>
            <a:off x="251999" y="1576800"/>
            <a:ext cx="8615163" cy="4631053"/>
          </a:xfrm>
        </p:spPr>
        <p:txBody>
          <a:bodyPr/>
          <a:lstStyle/>
          <a:p>
            <a:pPr marL="0" indent="0">
              <a:buNone/>
            </a:pPr>
            <a:r>
              <a:rPr lang="en-US" dirty="0" smtClean="0"/>
              <a:t>The known distance between paired reads allows improved mapping over repeat regions</a:t>
            </a:r>
            <a:endParaRPr lang="en-US" dirty="0"/>
          </a:p>
        </p:txBody>
      </p:sp>
    </p:spTree>
    <p:extLst>
      <p:ext uri="{BB962C8B-B14F-4D97-AF65-F5344CB8AC3E}">
        <p14:creationId xmlns:p14="http://schemas.microsoft.com/office/powerpoint/2010/main" val="139922753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sam_figure.png"/>
          <p:cNvPicPr>
            <a:picLocks noGrp="1" noChangeAspect="1"/>
          </p:cNvPicPr>
          <p:nvPr>
            <p:ph idx="1"/>
          </p:nvPr>
        </p:nvPicPr>
        <p:blipFill>
          <a:blip r:embed="rId3">
            <a:extLst>
              <a:ext uri="{28A0092B-C50C-407E-A947-70E740481C1C}">
                <a14:useLocalDpi xmlns:a14="http://schemas.microsoft.com/office/drawing/2010/main" val="0"/>
              </a:ext>
            </a:extLst>
          </a:blip>
          <a:srcRect l="-12392" r="-12392"/>
          <a:stretch>
            <a:fillRect/>
          </a:stretch>
        </p:blipFill>
        <p:spPr>
          <a:xfrm>
            <a:off x="252413" y="1758950"/>
            <a:ext cx="8639175" cy="4629150"/>
          </a:xfrm>
        </p:spPr>
      </p:pic>
      <p:sp>
        <p:nvSpPr>
          <p:cNvPr id="3" name="Title 2"/>
          <p:cNvSpPr>
            <a:spLocks noGrp="1"/>
          </p:cNvSpPr>
          <p:nvPr>
            <p:ph type="title"/>
          </p:nvPr>
        </p:nvSpPr>
        <p:spPr/>
        <p:txBody>
          <a:bodyPr/>
          <a:lstStyle/>
          <a:p>
            <a:r>
              <a:rPr lang="en-US" dirty="0"/>
              <a:t>S</a:t>
            </a:r>
            <a:r>
              <a:rPr lang="en-US" dirty="0" smtClean="0"/>
              <a:t>am format</a:t>
            </a:r>
            <a:endParaRPr lang="en-US" dirty="0"/>
          </a:p>
        </p:txBody>
      </p:sp>
    </p:spTree>
    <p:extLst>
      <p:ext uri="{BB962C8B-B14F-4D97-AF65-F5344CB8AC3E}">
        <p14:creationId xmlns:p14="http://schemas.microsoft.com/office/powerpoint/2010/main" val="376537540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637685" cy="4629229"/>
          </a:xfrm>
        </p:spPr>
        <p:txBody>
          <a:bodyPr>
            <a:normAutofit fontScale="92500" lnSpcReduction="10000"/>
          </a:bodyPr>
          <a:lstStyle/>
          <a:p>
            <a:pPr marL="0" indent="0">
              <a:buNone/>
            </a:pPr>
            <a:endParaRPr lang="en-US" dirty="0" smtClean="0"/>
          </a:p>
          <a:p>
            <a:r>
              <a:rPr lang="en-US" dirty="0" smtClean="0"/>
              <a:t>Link information of </a:t>
            </a:r>
            <a:r>
              <a:rPr lang="en-US" i="1" dirty="0" smtClean="0"/>
              <a:t>sample id</a:t>
            </a:r>
            <a:r>
              <a:rPr lang="en-US" dirty="0" smtClean="0"/>
              <a:t>, </a:t>
            </a:r>
            <a:r>
              <a:rPr lang="en-US" i="1" dirty="0" smtClean="0"/>
              <a:t>library prep</a:t>
            </a:r>
            <a:r>
              <a:rPr lang="en-US" dirty="0" smtClean="0"/>
              <a:t>, </a:t>
            </a:r>
            <a:r>
              <a:rPr lang="en-US" i="1" dirty="0" err="1" smtClean="0"/>
              <a:t>flowcell</a:t>
            </a:r>
            <a:r>
              <a:rPr lang="en-US" dirty="0" smtClean="0"/>
              <a:t> and </a:t>
            </a:r>
            <a:r>
              <a:rPr lang="en-US" i="1" dirty="0" smtClean="0"/>
              <a:t>sequencing runs</a:t>
            </a:r>
            <a:r>
              <a:rPr lang="en-US" dirty="0" smtClean="0"/>
              <a:t> to </a:t>
            </a:r>
            <a:r>
              <a:rPr lang="en-US" dirty="0" err="1" smtClean="0"/>
              <a:t>fasq</a:t>
            </a:r>
            <a:r>
              <a:rPr lang="en-US" dirty="0" smtClean="0"/>
              <a:t> file. </a:t>
            </a:r>
          </a:p>
          <a:p>
            <a:endParaRPr lang="en-US" dirty="0" smtClean="0"/>
          </a:p>
          <a:p>
            <a:r>
              <a:rPr lang="en-US" dirty="0" smtClean="0"/>
              <a:t>Good for error tracking!</a:t>
            </a:r>
            <a:endParaRPr lang="en-US" dirty="0"/>
          </a:p>
          <a:p>
            <a:endParaRPr lang="en-US" dirty="0"/>
          </a:p>
          <a:p>
            <a:r>
              <a:rPr lang="en-US" dirty="0" smtClean="0"/>
              <a:t>Detailed description in tutorial </a:t>
            </a:r>
            <a:r>
              <a:rPr lang="en-US" dirty="0"/>
              <a:t>or https://</a:t>
            </a:r>
            <a:r>
              <a:rPr lang="en-US" dirty="0" err="1"/>
              <a:t>gatkforums.broadinstitute.org</a:t>
            </a:r>
            <a:r>
              <a:rPr lang="en-US" dirty="0"/>
              <a:t>/</a:t>
            </a:r>
            <a:r>
              <a:rPr lang="en-US" dirty="0" err="1"/>
              <a:t>gatk</a:t>
            </a:r>
            <a:r>
              <a:rPr lang="en-US" dirty="0"/>
              <a:t>/discussion/6472/read-groups</a:t>
            </a:r>
            <a:endParaRPr lang="en-US" dirty="0" smtClean="0"/>
          </a:p>
          <a:p>
            <a:endParaRPr lang="en-US" dirty="0"/>
          </a:p>
          <a:p>
            <a:pPr marL="400050" lvl="1" indent="0">
              <a:buNone/>
            </a:pPr>
            <a:r>
              <a:rPr lang="en-US" b="1" dirty="0" smtClean="0"/>
              <a:t>RGID</a:t>
            </a:r>
            <a:r>
              <a:rPr lang="en-US" dirty="0" smtClean="0"/>
              <a:t> = Read </a:t>
            </a:r>
            <a:r>
              <a:rPr lang="en-US" dirty="0"/>
              <a:t>group identifier </a:t>
            </a:r>
            <a:r>
              <a:rPr lang="en-US" i="1" dirty="0"/>
              <a:t>usually derived from the combination of the sample id and run id</a:t>
            </a:r>
            <a:endParaRPr lang="en-US" i="1" dirty="0" smtClean="0"/>
          </a:p>
          <a:p>
            <a:pPr marL="400050" lvl="1" indent="0">
              <a:buNone/>
            </a:pPr>
            <a:r>
              <a:rPr lang="en-US" b="1" dirty="0" smtClean="0"/>
              <a:t>RGLB</a:t>
            </a:r>
            <a:r>
              <a:rPr lang="en-US" dirty="0" smtClean="0"/>
              <a:t> = Library prep identifier</a:t>
            </a:r>
          </a:p>
          <a:p>
            <a:pPr marL="400050" lvl="1" indent="0">
              <a:buNone/>
            </a:pPr>
            <a:r>
              <a:rPr lang="en-US" b="1" dirty="0" smtClean="0"/>
              <a:t>RGPL</a:t>
            </a:r>
            <a:r>
              <a:rPr lang="en-US" dirty="0" smtClean="0"/>
              <a:t> = Platform (for us ILLUMINA)</a:t>
            </a:r>
          </a:p>
          <a:p>
            <a:pPr marL="400050" lvl="1" indent="0">
              <a:buNone/>
            </a:pPr>
            <a:r>
              <a:rPr lang="en-US" b="1" dirty="0" smtClean="0"/>
              <a:t>RGPU</a:t>
            </a:r>
            <a:r>
              <a:rPr lang="en-US" dirty="0" smtClean="0"/>
              <a:t> = Run identifier </a:t>
            </a:r>
            <a:r>
              <a:rPr lang="en-US" i="1" dirty="0" smtClean="0"/>
              <a:t>usually barcode of </a:t>
            </a:r>
            <a:r>
              <a:rPr lang="en-US" i="1" dirty="0" err="1" smtClean="0"/>
              <a:t>flowcell</a:t>
            </a:r>
            <a:endParaRPr lang="en-US" i="1" dirty="0" smtClean="0"/>
          </a:p>
          <a:p>
            <a:pPr marL="400050" lvl="1" indent="0">
              <a:buNone/>
            </a:pPr>
            <a:r>
              <a:rPr lang="en-US" b="1" dirty="0" smtClean="0"/>
              <a:t>RGSM</a:t>
            </a:r>
            <a:r>
              <a:rPr lang="en-US" dirty="0" smtClean="0"/>
              <a:t> = Sample name</a:t>
            </a:r>
          </a:p>
          <a:p>
            <a:endParaRPr lang="en-US" i="1" dirty="0" smtClean="0"/>
          </a:p>
          <a:p>
            <a:endParaRPr lang="en-US" dirty="0"/>
          </a:p>
        </p:txBody>
      </p:sp>
      <p:sp>
        <p:nvSpPr>
          <p:cNvPr id="3" name="Title 2"/>
          <p:cNvSpPr>
            <a:spLocks noGrp="1"/>
          </p:cNvSpPr>
          <p:nvPr>
            <p:ph type="title"/>
          </p:nvPr>
        </p:nvSpPr>
        <p:spPr/>
        <p:txBody>
          <a:bodyPr/>
          <a:lstStyle/>
          <a:p>
            <a:r>
              <a:rPr lang="en-US" dirty="0" smtClean="0"/>
              <a:t>Read groups</a:t>
            </a:r>
            <a:endParaRPr lang="en-US" dirty="0"/>
          </a:p>
        </p:txBody>
      </p:sp>
    </p:spTree>
    <p:extLst>
      <p:ext uri="{BB962C8B-B14F-4D97-AF65-F5344CB8AC3E}">
        <p14:creationId xmlns:p14="http://schemas.microsoft.com/office/powerpoint/2010/main" val="17829735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1954" y="2768931"/>
            <a:ext cx="6421743" cy="1248035"/>
          </a:xfrm>
        </p:spPr>
        <p:txBody>
          <a:bodyPr>
            <a:noAutofit/>
          </a:bodyPr>
          <a:lstStyle/>
          <a:p>
            <a:pPr marL="0" indent="0">
              <a:buNone/>
            </a:pPr>
            <a:r>
              <a:rPr lang="en-US" sz="3200" dirty="0"/>
              <a:t>B</a:t>
            </a:r>
            <a:r>
              <a:rPr lang="en-US" sz="3200" dirty="0" smtClean="0"/>
              <a:t>am file is a binary representation of the Sam file</a:t>
            </a:r>
            <a:endParaRPr lang="en-US" sz="3200" i="1" dirty="0" smtClean="0"/>
          </a:p>
          <a:p>
            <a:endParaRPr lang="en-US" sz="3200" dirty="0"/>
          </a:p>
        </p:txBody>
      </p:sp>
      <p:sp>
        <p:nvSpPr>
          <p:cNvPr id="3" name="Title 2"/>
          <p:cNvSpPr>
            <a:spLocks noGrp="1"/>
          </p:cNvSpPr>
          <p:nvPr>
            <p:ph type="title"/>
          </p:nvPr>
        </p:nvSpPr>
        <p:spPr/>
        <p:txBody>
          <a:bodyPr/>
          <a:lstStyle/>
          <a:p>
            <a:r>
              <a:rPr lang="en-US" dirty="0" smtClean="0"/>
              <a:t>Convert to Bam </a:t>
            </a:r>
            <a:endParaRPr lang="en-US" dirty="0"/>
          </a:p>
        </p:txBody>
      </p:sp>
    </p:spTree>
    <p:extLst>
      <p:ext uri="{BB962C8B-B14F-4D97-AF65-F5344CB8AC3E}">
        <p14:creationId xmlns:p14="http://schemas.microsoft.com/office/powerpoint/2010/main" val="408589809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3400861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4225703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b="1" dirty="0" smtClean="0"/>
              <a:t>Problem: </a:t>
            </a:r>
            <a:r>
              <a:rPr lang="en-US" dirty="0" smtClean="0"/>
              <a:t>Reads are mapped </a:t>
            </a:r>
            <a:r>
              <a:rPr lang="en-US" b="1" dirty="0" smtClean="0"/>
              <a:t>one</a:t>
            </a:r>
            <a:r>
              <a:rPr lang="en-US" dirty="0" smtClean="0"/>
              <a:t> read at a time, this sometimes leads to single variants being split into multiple variants</a:t>
            </a:r>
          </a:p>
          <a:p>
            <a:pPr marL="0" indent="0">
              <a:buNone/>
            </a:pPr>
            <a:endParaRPr lang="en-US" b="1" dirty="0" smtClean="0"/>
          </a:p>
          <a:p>
            <a:pPr marL="0" indent="0">
              <a:buNone/>
            </a:pPr>
            <a:r>
              <a:rPr lang="en-US" b="1" dirty="0" smtClean="0"/>
              <a:t>Solution: </a:t>
            </a:r>
            <a:r>
              <a:rPr lang="en-US" dirty="0" smtClean="0"/>
              <a:t>Realign such a region taking </a:t>
            </a:r>
            <a:r>
              <a:rPr lang="en-US" b="1" dirty="0" smtClean="0"/>
              <a:t>all</a:t>
            </a:r>
            <a:r>
              <a:rPr lang="en-US" dirty="0" smtClean="0"/>
              <a:t> reads into account</a:t>
            </a:r>
            <a:endParaRPr lang="en-US" dirty="0"/>
          </a:p>
        </p:txBody>
      </p:sp>
      <p:sp>
        <p:nvSpPr>
          <p:cNvPr id="3" name="Title 2"/>
          <p:cNvSpPr>
            <a:spLocks noGrp="1"/>
          </p:cNvSpPr>
          <p:nvPr>
            <p:ph type="title"/>
          </p:nvPr>
        </p:nvSpPr>
        <p:spPr/>
        <p:txBody>
          <a:bodyPr/>
          <a:lstStyle/>
          <a:p>
            <a:r>
              <a:rPr lang="en-US" dirty="0" smtClean="0"/>
              <a:t>Local realignment</a:t>
            </a:r>
            <a:endParaRPr lang="en-US" dirty="0"/>
          </a:p>
        </p:txBody>
      </p:sp>
      <p:pic>
        <p:nvPicPr>
          <p:cNvPr id="4" name="image17.png" descr="msa.png"/>
          <p:cNvPicPr/>
          <p:nvPr/>
        </p:nvPicPr>
        <p:blipFill rotWithShape="1">
          <a:blip r:embed="rId3">
            <a:extLst/>
          </a:blip>
          <a:srcRect t="18371"/>
          <a:stretch/>
        </p:blipFill>
        <p:spPr>
          <a:xfrm>
            <a:off x="252000" y="3059500"/>
            <a:ext cx="8640000" cy="3569659"/>
          </a:xfrm>
          <a:prstGeom prst="rect">
            <a:avLst/>
          </a:prstGeom>
          <a:ln w="12700">
            <a:miter lim="400000"/>
          </a:ln>
        </p:spPr>
      </p:pic>
    </p:spTree>
    <p:extLst>
      <p:ext uri="{BB962C8B-B14F-4D97-AF65-F5344CB8AC3E}">
        <p14:creationId xmlns:p14="http://schemas.microsoft.com/office/powerpoint/2010/main" val="191688991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smtClean="0"/>
              <a:t>Genome Reference Consortium</a:t>
            </a:r>
          </a:p>
          <a:p>
            <a:r>
              <a:rPr lang="en-US" dirty="0" smtClean="0"/>
              <a:t>A mosaic nucleic acid sequence</a:t>
            </a:r>
          </a:p>
          <a:p>
            <a:pPr lvl="1"/>
            <a:r>
              <a:rPr lang="en-US" sz="1600" dirty="0">
                <a:cs typeface="Courier"/>
              </a:rPr>
              <a:t>...GTGCGTAGACTGCTAGATCGAAGA</a:t>
            </a:r>
            <a:r>
              <a:rPr lang="en-US" sz="1600" dirty="0" smtClean="0">
                <a:cs typeface="Courier"/>
              </a:rPr>
              <a:t>...</a:t>
            </a:r>
            <a:endParaRPr lang="en-US" dirty="0" smtClean="0">
              <a:cs typeface="Courier"/>
            </a:endParaRPr>
          </a:p>
        </p:txBody>
      </p:sp>
      <p:sp>
        <p:nvSpPr>
          <p:cNvPr id="3" name="Title 2"/>
          <p:cNvSpPr>
            <a:spLocks noGrp="1"/>
          </p:cNvSpPr>
          <p:nvPr>
            <p:ph type="title"/>
          </p:nvPr>
        </p:nvSpPr>
        <p:spPr/>
        <p:txBody>
          <a:bodyPr/>
          <a:lstStyle/>
          <a:p>
            <a:r>
              <a:rPr lang="en-US" dirty="0" smtClean="0"/>
              <a:t>Reference genome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841044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a:t>
            </a:r>
            <a:r>
              <a:rPr lang="en-US" dirty="0" smtClean="0">
                <a:latin typeface="Monaco" charset="0"/>
                <a:ea typeface="Monaco" charset="0"/>
                <a:cs typeface="Monaco" charset="0"/>
              </a:rPr>
              <a:t>load GATK</a:t>
            </a:r>
          </a:p>
          <a:p>
            <a:pPr marL="0" indent="0">
              <a:buNone/>
            </a:pPr>
            <a:endParaRPr lang="en-US" dirty="0" smtClean="0">
              <a:latin typeface="Monaco" charset="0"/>
              <a:ea typeface="Monaco" charset="0"/>
              <a:cs typeface="Monaco" charset="0"/>
            </a:endParaRPr>
          </a:p>
          <a:p>
            <a:r>
              <a:rPr lang="en-US" dirty="0" smtClean="0">
                <a:latin typeface="Monaco" charset="0"/>
                <a:ea typeface="Monaco" charset="0"/>
                <a:cs typeface="Monaco" charset="0"/>
              </a:rPr>
              <a:t>Genome Analysis </a:t>
            </a:r>
            <a:r>
              <a:rPr lang="en-US" dirty="0" err="1" smtClean="0">
                <a:latin typeface="Monaco" charset="0"/>
                <a:ea typeface="Monaco" charset="0"/>
                <a:cs typeface="Monaco" charset="0"/>
              </a:rPr>
              <a:t>ToolKit</a:t>
            </a:r>
            <a:endParaRPr lang="en-US" dirty="0" smtClean="0">
              <a:latin typeface="Monaco" charset="0"/>
              <a:ea typeface="Monaco" charset="0"/>
              <a:cs typeface="Monaco" charset="0"/>
            </a:endParaRPr>
          </a:p>
          <a:p>
            <a:pPr lvl="1"/>
            <a:r>
              <a:rPr lang="en-US" dirty="0" err="1" smtClean="0">
                <a:ea typeface="Monaco" charset="0"/>
                <a:cs typeface="Monaco" charset="0"/>
              </a:rPr>
              <a:t>RealignerTargetCreator</a:t>
            </a:r>
            <a:endParaRPr lang="en-US" dirty="0" smtClean="0">
              <a:ea typeface="Monaco" charset="0"/>
              <a:cs typeface="Monaco" charset="0"/>
            </a:endParaRPr>
          </a:p>
          <a:p>
            <a:pPr lvl="1"/>
            <a:r>
              <a:rPr lang="en-US" dirty="0" err="1" smtClean="0">
                <a:ea typeface="Monaco" charset="0"/>
                <a:cs typeface="Monaco" charset="0"/>
              </a:rPr>
              <a:t>IndelRealigner</a:t>
            </a:r>
            <a:endParaRPr lang="en-US" dirty="0">
              <a:ea typeface="Monaco" charset="0"/>
              <a:cs typeface="Monaco" charset="0"/>
            </a:endParaRPr>
          </a:p>
          <a:p>
            <a:r>
              <a:rPr lang="en-US" dirty="0" smtClean="0">
                <a:ea typeface="Monaco" charset="0"/>
                <a:cs typeface="Monaco" charset="0"/>
              </a:rPr>
              <a:t>Local realignment, still needed?</a:t>
            </a:r>
          </a:p>
          <a:p>
            <a:pPr lvl="1"/>
            <a:r>
              <a:rPr lang="en-US" dirty="0" err="1" smtClean="0">
                <a:ea typeface="Monaco" charset="0"/>
                <a:cs typeface="Monaco" charset="0"/>
              </a:rPr>
              <a:t>HaplotypeCaller</a:t>
            </a:r>
            <a:r>
              <a:rPr lang="en-US" dirty="0" smtClean="0">
                <a:ea typeface="Monaco" charset="0"/>
                <a:cs typeface="Monaco" charset="0"/>
              </a:rPr>
              <a:t> (HC)</a:t>
            </a:r>
          </a:p>
          <a:p>
            <a:pPr lvl="1"/>
            <a:r>
              <a:rPr lang="en-US" dirty="0" smtClean="0">
                <a:ea typeface="Monaco" charset="0"/>
                <a:cs typeface="Monaco" charset="0"/>
              </a:rPr>
              <a:t>Mutect2</a:t>
            </a:r>
          </a:p>
          <a:p>
            <a:pPr marL="0" indent="0">
              <a:buNone/>
            </a:pPr>
            <a:endParaRPr lang="en-US" dirty="0">
              <a:ea typeface="Monaco" charset="0"/>
              <a:cs typeface="Monaco" charset="0"/>
            </a:endParaRPr>
          </a:p>
        </p:txBody>
      </p:sp>
      <p:sp>
        <p:nvSpPr>
          <p:cNvPr id="3" name="Title 2"/>
          <p:cNvSpPr>
            <a:spLocks noGrp="1"/>
          </p:cNvSpPr>
          <p:nvPr>
            <p:ph type="title"/>
          </p:nvPr>
        </p:nvSpPr>
        <p:spPr/>
        <p:txBody>
          <a:bodyPr/>
          <a:lstStyle/>
          <a:p>
            <a:r>
              <a:rPr lang="en-US" dirty="0" smtClean="0"/>
              <a:t>Local realignment</a:t>
            </a:r>
            <a:endParaRPr lang="en-US" dirty="0"/>
          </a:p>
        </p:txBody>
      </p:sp>
    </p:spTree>
    <p:extLst>
      <p:ext uri="{BB962C8B-B14F-4D97-AF65-F5344CB8AC3E}">
        <p14:creationId xmlns:p14="http://schemas.microsoft.com/office/powerpoint/2010/main" val="200222802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13797452"/>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20496822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uplicate1_large.png"/>
          <p:cNvPicPr>
            <a:picLocks noChangeAspect="1"/>
          </p:cNvPicPr>
          <p:nvPr/>
        </p:nvPicPr>
        <p:blipFill rotWithShape="1">
          <a:blip r:embed="rId3">
            <a:extLst>
              <a:ext uri="{28A0092B-C50C-407E-A947-70E740481C1C}">
                <a14:useLocalDpi xmlns:a14="http://schemas.microsoft.com/office/drawing/2010/main" val="0"/>
              </a:ext>
            </a:extLst>
          </a:blip>
          <a:srcRect l="-2727" t="29013" r="-1"/>
          <a:stretch/>
        </p:blipFill>
        <p:spPr>
          <a:xfrm>
            <a:off x="2807302" y="2399251"/>
            <a:ext cx="6084698" cy="3909132"/>
          </a:xfrm>
          <a:prstGeom prst="rect">
            <a:avLst/>
          </a:prstGeom>
        </p:spPr>
      </p:pic>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a:t>
            </a:r>
            <a:r>
              <a:rPr lang="en-US" dirty="0" smtClean="0">
                <a:latin typeface="Monaco" charset="0"/>
                <a:ea typeface="Monaco" charset="0"/>
                <a:cs typeface="Monaco" charset="0"/>
              </a:rPr>
              <a:t>odule load </a:t>
            </a:r>
            <a:r>
              <a:rPr lang="en-US" dirty="0" err="1" smtClean="0">
                <a:latin typeface="Monaco" charset="0"/>
                <a:ea typeface="Monaco" charset="0"/>
                <a:cs typeface="Monaco" charset="0"/>
              </a:rPr>
              <a:t>picard</a:t>
            </a:r>
            <a:endParaRPr lang="en-US" dirty="0" smtClean="0">
              <a:latin typeface="Monaco" charset="0"/>
              <a:ea typeface="Monaco" charset="0"/>
              <a:cs typeface="Monaco" charset="0"/>
            </a:endParaRPr>
          </a:p>
          <a:p>
            <a:pPr marL="0" indent="0">
              <a:buNone/>
            </a:pPr>
            <a:endParaRPr lang="en-US" dirty="0" smtClean="0">
              <a:latin typeface="Monaco" charset="0"/>
              <a:ea typeface="Monaco" charset="0"/>
              <a:cs typeface="Monaco" charset="0"/>
            </a:endParaRPr>
          </a:p>
          <a:p>
            <a:pPr marL="0" indent="0">
              <a:buNone/>
            </a:pPr>
            <a:endParaRPr lang="en-US" dirty="0">
              <a:latin typeface="Monaco" charset="0"/>
              <a:ea typeface="Monaco" charset="0"/>
              <a:cs typeface="Monaco" charset="0"/>
            </a:endParaRPr>
          </a:p>
          <a:p>
            <a:r>
              <a:rPr lang="en-US" dirty="0" smtClean="0">
                <a:ea typeface="Monaco" charset="0"/>
                <a:cs typeface="Monaco" charset="0"/>
              </a:rPr>
              <a:t>Occur during library preparation</a:t>
            </a:r>
          </a:p>
          <a:p>
            <a:r>
              <a:rPr lang="en-US" dirty="0" smtClean="0">
                <a:ea typeface="Monaco" charset="0"/>
                <a:cs typeface="Monaco" charset="0"/>
              </a:rPr>
              <a:t>Don</a:t>
            </a:r>
            <a:r>
              <a:rPr lang="uk-UA" dirty="0" smtClean="0">
                <a:ea typeface="Monaco" charset="0"/>
                <a:cs typeface="Monaco" charset="0"/>
              </a:rPr>
              <a:t>’</a:t>
            </a:r>
            <a:r>
              <a:rPr lang="en-US" dirty="0" smtClean="0">
                <a:ea typeface="Monaco" charset="0"/>
                <a:cs typeface="Monaco" charset="0"/>
              </a:rPr>
              <a:t>t add unique information</a:t>
            </a:r>
          </a:p>
          <a:p>
            <a:r>
              <a:rPr lang="en-US" dirty="0">
                <a:ea typeface="Monaco" charset="0"/>
                <a:cs typeface="Monaco" charset="0"/>
              </a:rPr>
              <a:t>Optical duplicates</a:t>
            </a:r>
          </a:p>
          <a:p>
            <a:endParaRPr lang="en-US" dirty="0">
              <a:ea typeface="Monaco" charset="0"/>
              <a:cs typeface="Monaco" charset="0"/>
            </a:endParaRPr>
          </a:p>
        </p:txBody>
      </p:sp>
      <p:sp>
        <p:nvSpPr>
          <p:cNvPr id="3" name="Title 2"/>
          <p:cNvSpPr>
            <a:spLocks noGrp="1"/>
          </p:cNvSpPr>
          <p:nvPr>
            <p:ph type="title"/>
          </p:nvPr>
        </p:nvSpPr>
        <p:spPr>
          <a:xfrm>
            <a:off x="252000" y="67937"/>
            <a:ext cx="6242400" cy="1316245"/>
          </a:xfrm>
        </p:spPr>
        <p:txBody>
          <a:bodyPr/>
          <a:lstStyle/>
          <a:p>
            <a:r>
              <a:rPr lang="en-US" dirty="0" smtClean="0"/>
              <a:t>PCR duplicates &amp; removal</a:t>
            </a:r>
            <a:endParaRPr lang="en-US" dirty="0"/>
          </a:p>
        </p:txBody>
      </p:sp>
    </p:spTree>
    <p:extLst>
      <p:ext uri="{BB962C8B-B14F-4D97-AF65-F5344CB8AC3E}">
        <p14:creationId xmlns:p14="http://schemas.microsoft.com/office/powerpoint/2010/main" val="88485927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22861547"/>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163030392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
        <p:nvSpPr>
          <p:cNvPr id="2" name="Content Placeholder 1"/>
          <p:cNvSpPr>
            <a:spLocks noGrp="1"/>
          </p:cNvSpPr>
          <p:nvPr>
            <p:ph idx="1"/>
          </p:nvPr>
        </p:nvSpPr>
        <p:spPr/>
        <p:txBody>
          <a:bodyPr/>
          <a:lstStyle/>
          <a:p>
            <a:pPr marL="0" indent="0">
              <a:buNone/>
            </a:pPr>
            <a:r>
              <a:rPr lang="en-US" dirty="0">
                <a:latin typeface="Monaco" charset="0"/>
                <a:ea typeface="Monaco" charset="0"/>
                <a:cs typeface="Monaco" charset="0"/>
              </a:rPr>
              <a:t>module load </a:t>
            </a:r>
            <a:r>
              <a:rPr lang="en-US" dirty="0" smtClean="0">
                <a:latin typeface="Monaco" charset="0"/>
                <a:ea typeface="Monaco" charset="0"/>
                <a:cs typeface="Monaco" charset="0"/>
              </a:rPr>
              <a:t>GATK</a:t>
            </a:r>
          </a:p>
          <a:p>
            <a:endParaRPr lang="en-US" dirty="0" smtClean="0"/>
          </a:p>
          <a:p>
            <a:r>
              <a:rPr lang="en-US" b="1" dirty="0" smtClean="0"/>
              <a:t>Identifies and corrects systematic (non-random) technical errors during sequencing</a:t>
            </a:r>
          </a:p>
          <a:p>
            <a:r>
              <a:rPr lang="en-US" dirty="0" smtClean="0"/>
              <a:t>Compares covariation between</a:t>
            </a:r>
          </a:p>
          <a:p>
            <a:pPr lvl="1"/>
            <a:r>
              <a:rPr lang="en-US" dirty="0"/>
              <a:t>Reported quality score    </a:t>
            </a:r>
            <a:endParaRPr lang="en-US" dirty="0" smtClean="0"/>
          </a:p>
          <a:p>
            <a:pPr lvl="1"/>
            <a:r>
              <a:rPr lang="en-US" dirty="0" smtClean="0"/>
              <a:t>The </a:t>
            </a:r>
            <a:r>
              <a:rPr lang="en-US" dirty="0"/>
              <a:t>position within the </a:t>
            </a:r>
            <a:r>
              <a:rPr lang="en-US" dirty="0" smtClean="0"/>
              <a:t>read (Machine cycle)  </a:t>
            </a:r>
          </a:p>
          <a:p>
            <a:pPr lvl="1"/>
            <a:r>
              <a:rPr lang="en-US" dirty="0" smtClean="0"/>
              <a:t>The two preceding </a:t>
            </a:r>
            <a:r>
              <a:rPr lang="en-US" dirty="0"/>
              <a:t>and current nucleotide (sequencing chemistry effect) observed by the sequencing machine</a:t>
            </a:r>
            <a:endParaRPr lang="en-US" dirty="0" smtClean="0"/>
          </a:p>
          <a:p>
            <a:endParaRPr lang="en-US" dirty="0"/>
          </a:p>
          <a:p>
            <a:r>
              <a:rPr lang="en-US" dirty="0" smtClean="0"/>
              <a:t>Over-/Underestimation of quality scores</a:t>
            </a:r>
          </a:p>
          <a:p>
            <a:pPr lvl="1"/>
            <a:r>
              <a:rPr lang="en-US" dirty="0" smtClean="0"/>
              <a:t>Helps fight False positives</a:t>
            </a:r>
          </a:p>
          <a:p>
            <a:pPr lvl="1"/>
            <a:r>
              <a:rPr lang="en-US" dirty="0" smtClean="0"/>
              <a:t>Rescues </a:t>
            </a:r>
            <a:r>
              <a:rPr lang="en-US" dirty="0"/>
              <a:t>F</a:t>
            </a:r>
            <a:r>
              <a:rPr lang="en-US" dirty="0" smtClean="0"/>
              <a:t>alse negatives</a:t>
            </a:r>
          </a:p>
          <a:p>
            <a:pPr lvl="1"/>
            <a:endParaRPr lang="en-US" dirty="0" smtClean="0"/>
          </a:p>
          <a:p>
            <a:pPr lvl="1"/>
            <a:endParaRPr lang="en-US" dirty="0"/>
          </a:p>
        </p:txBody>
      </p:sp>
    </p:spTree>
    <p:extLst>
      <p:ext uri="{BB962C8B-B14F-4D97-AF65-F5344CB8AC3E}">
        <p14:creationId xmlns:p14="http://schemas.microsoft.com/office/powerpoint/2010/main" val="50564667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3">
            <a:extLst>
              <a:ext uri="{28A0092B-C50C-407E-A947-70E740481C1C}">
                <a14:useLocalDpi xmlns:a14="http://schemas.microsoft.com/office/drawing/2010/main" val="0"/>
              </a:ext>
            </a:extLst>
          </a:blip>
          <a:srcRect l="3856" t="9539" r="5550" b="10297"/>
          <a:stretch/>
        </p:blipFill>
        <p:spPr>
          <a:xfrm>
            <a:off x="655093" y="1501627"/>
            <a:ext cx="7833600" cy="5356226"/>
          </a:xfrm>
        </p:spPr>
      </p:pic>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Tree>
    <p:extLst>
      <p:ext uri="{BB962C8B-B14F-4D97-AF65-F5344CB8AC3E}">
        <p14:creationId xmlns:p14="http://schemas.microsoft.com/office/powerpoint/2010/main" val="113488040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134" t="9261" r="5349" b="10028"/>
          <a:stretch/>
        </p:blipFill>
        <p:spPr>
          <a:xfrm>
            <a:off x="642634" y="1502228"/>
            <a:ext cx="7858733" cy="5355772"/>
          </a:xfrm>
        </p:spPr>
      </p:pic>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Tree>
    <p:extLst>
      <p:ext uri="{BB962C8B-B14F-4D97-AF65-F5344CB8AC3E}">
        <p14:creationId xmlns:p14="http://schemas.microsoft.com/office/powerpoint/2010/main" val="18060339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3839" t="10291" r="5493" b="10288"/>
          <a:stretch/>
        </p:blipFill>
        <p:spPr>
          <a:xfrm>
            <a:off x="652245" y="1541416"/>
            <a:ext cx="7839511" cy="5306299"/>
          </a:xfrm>
        </p:spPr>
      </p:pic>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Tree>
    <p:extLst>
      <p:ext uri="{BB962C8B-B14F-4D97-AF65-F5344CB8AC3E}">
        <p14:creationId xmlns:p14="http://schemas.microsoft.com/office/powerpoint/2010/main" val="50809019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1850" t="9171" r="3195" b="10085"/>
          <a:stretch/>
        </p:blipFill>
        <p:spPr>
          <a:xfrm>
            <a:off x="506628" y="1515291"/>
            <a:ext cx="8130745" cy="5342709"/>
          </a:xfrm>
        </p:spPr>
      </p:pic>
      <p:sp>
        <p:nvSpPr>
          <p:cNvPr id="3" name="Title 2"/>
          <p:cNvSpPr>
            <a:spLocks noGrp="1"/>
          </p:cNvSpPr>
          <p:nvPr>
            <p:ph type="title"/>
          </p:nvPr>
        </p:nvSpPr>
        <p:spPr>
          <a:xfrm>
            <a:off x="252000" y="67938"/>
            <a:ext cx="6242400" cy="745200"/>
          </a:xfrm>
        </p:spPr>
        <p:txBody>
          <a:bodyPr/>
          <a:lstStyle/>
          <a:p>
            <a:r>
              <a:rPr lang="en-US" dirty="0" smtClean="0"/>
              <a:t>Base Quality </a:t>
            </a:r>
            <a:r>
              <a:rPr lang="en-US" smtClean="0"/>
              <a:t>Score Recalibration</a:t>
            </a:r>
            <a:endParaRPr lang="en-US" dirty="0"/>
          </a:p>
        </p:txBody>
      </p:sp>
    </p:spTree>
    <p:extLst>
      <p:ext uri="{BB962C8B-B14F-4D97-AF65-F5344CB8AC3E}">
        <p14:creationId xmlns:p14="http://schemas.microsoft.com/office/powerpoint/2010/main" val="207198045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470837856"/>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35236899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9"/>
            <a:ext cx="4873673" cy="4966613"/>
          </a:xfrm>
        </p:spPr>
        <p:txBody>
          <a:bodyPr/>
          <a:lstStyle/>
          <a:p>
            <a:r>
              <a:rPr lang="en-US" dirty="0" smtClean="0"/>
              <a:t>Genome Reference Consortium</a:t>
            </a:r>
          </a:p>
          <a:p>
            <a:r>
              <a:rPr lang="en-US" dirty="0" smtClean="0"/>
              <a:t>A mosaic nucleic acid sequence</a:t>
            </a:r>
          </a:p>
          <a:p>
            <a:pPr lvl="1"/>
            <a:r>
              <a:rPr lang="en-US" sz="1600" dirty="0">
                <a:cs typeface="Courier"/>
              </a:rPr>
              <a:t>...GTGCGTAGACTGCTAGATCGAAGA</a:t>
            </a:r>
            <a:r>
              <a:rPr lang="en-US" sz="1600" dirty="0" smtClean="0">
                <a:cs typeface="Courier"/>
              </a:rPr>
              <a:t>...</a:t>
            </a:r>
            <a:endParaRPr lang="en-US" dirty="0" smtClean="0">
              <a:cs typeface="Courier"/>
            </a:endParaRPr>
          </a:p>
          <a:p>
            <a:pPr lvl="1"/>
            <a:endParaRPr lang="en-US" dirty="0">
              <a:cs typeface="Courier"/>
            </a:endParaRPr>
          </a:p>
          <a:p>
            <a:pPr lvl="1"/>
            <a:endParaRPr lang="en-US" dirty="0" smtClean="0">
              <a:cs typeface="Courier"/>
            </a:endParaRPr>
          </a:p>
          <a:p>
            <a:pPr lvl="1"/>
            <a:endParaRPr lang="en-US" dirty="0">
              <a:cs typeface="Courier"/>
            </a:endParaRPr>
          </a:p>
          <a:p>
            <a:r>
              <a:rPr lang="en-US" dirty="0" smtClean="0">
                <a:cs typeface="Courier"/>
              </a:rPr>
              <a:t>What changes between versions?</a:t>
            </a:r>
          </a:p>
          <a:p>
            <a:pPr lvl="1"/>
            <a:r>
              <a:rPr lang="en-US" dirty="0" smtClean="0">
                <a:cs typeface="Courier"/>
              </a:rPr>
              <a:t>First version: 150,000 gaps</a:t>
            </a:r>
          </a:p>
          <a:p>
            <a:pPr lvl="1"/>
            <a:r>
              <a:rPr lang="en-US" dirty="0" smtClean="0">
                <a:cs typeface="Courier"/>
              </a:rPr>
              <a:t>HG19: 250 gaps</a:t>
            </a:r>
            <a:endParaRPr lang="en-US" dirty="0">
              <a:cs typeface="Courier"/>
            </a:endParaRPr>
          </a:p>
        </p:txBody>
      </p:sp>
      <p:sp>
        <p:nvSpPr>
          <p:cNvPr id="3" name="Title 2"/>
          <p:cNvSpPr>
            <a:spLocks noGrp="1"/>
          </p:cNvSpPr>
          <p:nvPr>
            <p:ph type="title"/>
          </p:nvPr>
        </p:nvSpPr>
        <p:spPr/>
        <p:txBody>
          <a:bodyPr/>
          <a:lstStyle/>
          <a:p>
            <a:r>
              <a:rPr lang="en-US" dirty="0" smtClean="0"/>
              <a:t>Reference genome</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755" y="1576800"/>
            <a:ext cx="3352186" cy="4123189"/>
          </a:xfrm>
          <a:prstGeom prst="rect">
            <a:avLst/>
          </a:prstGeom>
        </p:spPr>
      </p:pic>
    </p:spTree>
    <p:extLst>
      <p:ext uri="{BB962C8B-B14F-4D97-AF65-F5344CB8AC3E}">
        <p14:creationId xmlns:p14="http://schemas.microsoft.com/office/powerpoint/2010/main" val="132416322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p:spTree>
    <p:extLst>
      <p:ext uri="{BB962C8B-B14F-4D97-AF65-F5344CB8AC3E}">
        <p14:creationId xmlns:p14="http://schemas.microsoft.com/office/powerpoint/2010/main" val="74431255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r>
              <a:rPr lang="en-US" dirty="0" smtClean="0">
                <a:cs typeface="Courier"/>
              </a:rPr>
              <a:t>...</a:t>
            </a:r>
          </a:p>
          <a:p>
            <a:pPr marL="400050" lvl="2" indent="0" algn="ctr">
              <a:buNone/>
            </a:pP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r>
              <a:rPr lang="en-US" dirty="0" smtClean="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endParaRPr lang="en-US" dirty="0" smtClean="0">
              <a:cs typeface="Courier"/>
            </a:endParaRPr>
          </a:p>
          <a:p>
            <a:pPr marL="0" lvl="1" indent="0" algn="ctr">
              <a:buNone/>
            </a:pPr>
            <a:endParaRPr lang="en-US" dirty="0" smtClean="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p:spTree>
    <p:extLst>
      <p:ext uri="{BB962C8B-B14F-4D97-AF65-F5344CB8AC3E}">
        <p14:creationId xmlns:p14="http://schemas.microsoft.com/office/powerpoint/2010/main" val="81092596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lvl="1" indent="0" algn="ctr">
              <a:buNone/>
            </a:pPr>
            <a:r>
              <a:rPr lang="en-US" dirty="0">
                <a:solidFill>
                  <a:schemeClr val="accent1"/>
                </a:solidFill>
                <a:cs typeface="Courier"/>
              </a:rPr>
              <a:t>Reference:		...GTGCGTAGACTGCTAGATCGAAGA...</a:t>
            </a:r>
          </a:p>
          <a:p>
            <a:pPr marL="0" lvl="1" indent="0" algn="ctr">
              <a:buNone/>
            </a:pPr>
            <a:r>
              <a:rPr lang="en-US" dirty="0">
                <a:cs typeface="Courier"/>
              </a:rPr>
              <a:t>Sample:		...GTGCGTAGACTG</a:t>
            </a:r>
            <a:r>
              <a:rPr lang="en-US" dirty="0">
                <a:solidFill>
                  <a:srgbClr val="FF0000"/>
                </a:solidFill>
                <a:cs typeface="Courier"/>
              </a:rPr>
              <a:t>A</a:t>
            </a:r>
            <a:r>
              <a:rPr lang="en-US" dirty="0">
                <a:cs typeface="Courier"/>
              </a:rPr>
              <a:t>TAGATCGAAGA</a:t>
            </a:r>
            <a:r>
              <a:rPr lang="en-US" dirty="0" smtClean="0">
                <a:cs typeface="Courier"/>
              </a:rPr>
              <a:t>...</a:t>
            </a:r>
          </a:p>
          <a:p>
            <a:pPr marL="400050" lvl="2" indent="0" algn="ctr">
              <a:buNone/>
            </a:pPr>
            <a:r>
              <a:rPr lang="en-US" dirty="0" smtClean="0">
                <a:cs typeface="Courier"/>
              </a:rPr>
              <a:t>		</a:t>
            </a: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dirty="0"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r>
              <a:rPr lang="en-US" dirty="0" smtClean="0">
                <a:cs typeface="Courier"/>
              </a:rPr>
              <a:t>...</a:t>
            </a:r>
          </a:p>
          <a:p>
            <a:pPr marL="0" lvl="1" indent="0" algn="ctr">
              <a:buNone/>
            </a:pPr>
            <a:r>
              <a:rPr lang="en-US" dirty="0">
                <a:cs typeface="Courier"/>
              </a:rPr>
              <a:t>				</a:t>
            </a:r>
            <a:r>
              <a:rPr lang="en-US" dirty="0" smtClean="0">
                <a:cs typeface="Courier"/>
              </a:rPr>
              <a:t>          .</a:t>
            </a:r>
            <a:r>
              <a:rPr lang="en-US" dirty="0">
                <a:cs typeface="Courier"/>
              </a:rPr>
              <a:t>..</a:t>
            </a:r>
            <a:r>
              <a:rPr lang="en-US" dirty="0" smtClean="0">
                <a:cs typeface="Courier"/>
              </a:rPr>
              <a:t>GTGCGTAGACTGCTAGATCGAAGA</a:t>
            </a:r>
            <a:r>
              <a:rPr lang="en-US" dirty="0">
                <a:cs typeface="Courier"/>
              </a:rPr>
              <a:t>...</a:t>
            </a:r>
          </a:p>
          <a:p>
            <a:pPr marL="0" lvl="1" indent="0" algn="ctr">
              <a:buNone/>
            </a:pPr>
            <a:r>
              <a:rPr lang="en-US" dirty="0">
                <a:cs typeface="Courier"/>
              </a:rPr>
              <a:t>			</a:t>
            </a:r>
            <a:r>
              <a:rPr lang="en-US">
                <a:cs typeface="Courier"/>
              </a:rPr>
              <a:t>	</a:t>
            </a:r>
            <a:r>
              <a:rPr lang="en-US" smtClean="0">
                <a:cs typeface="Courier"/>
              </a:rPr>
              <a:t>          .</a:t>
            </a:r>
            <a:r>
              <a:rPr lang="en-US" dirty="0">
                <a:cs typeface="Courier"/>
              </a:rPr>
              <a:t>..GTGCGTAGACTG</a:t>
            </a:r>
            <a:r>
              <a:rPr lang="en-US" dirty="0">
                <a:solidFill>
                  <a:srgbClr val="FF0000"/>
                </a:solidFill>
                <a:cs typeface="Courier"/>
              </a:rPr>
              <a:t>A</a:t>
            </a:r>
            <a:r>
              <a:rPr lang="en-US" dirty="0">
                <a:cs typeface="Courier"/>
              </a:rPr>
              <a:t>TAGATCGAAGA...</a:t>
            </a:r>
          </a:p>
          <a:p>
            <a:pPr marL="0" lvl="1" indent="0" algn="ctr">
              <a:buNone/>
            </a:pPr>
            <a:endParaRPr lang="en-US" dirty="0" smtClean="0">
              <a:cs typeface="Courier"/>
            </a:endParaRPr>
          </a:p>
          <a:p>
            <a:pPr marL="0" lvl="1" indent="0" algn="ctr">
              <a:buNone/>
            </a:pPr>
            <a:endParaRPr lang="en-US" dirty="0" smtClean="0">
              <a:cs typeface="Courier"/>
            </a:endParaRPr>
          </a:p>
          <a:p>
            <a:pPr marL="0" lvl="1" indent="0" algn="ctr">
              <a:buNone/>
            </a:pPr>
            <a:endParaRPr lang="en-US" dirty="0">
              <a:cs typeface="Courier"/>
            </a:endParaRPr>
          </a:p>
          <a:p>
            <a:pPr marL="0" indent="0">
              <a:buNone/>
            </a:pPr>
            <a:endParaRPr lang="en-US" dirty="0"/>
          </a:p>
        </p:txBody>
      </p:sp>
      <p:sp>
        <p:nvSpPr>
          <p:cNvPr id="3" name="Title 2"/>
          <p:cNvSpPr>
            <a:spLocks noGrp="1"/>
          </p:cNvSpPr>
          <p:nvPr>
            <p:ph type="title"/>
          </p:nvPr>
        </p:nvSpPr>
        <p:spPr/>
        <p:txBody>
          <a:bodyPr/>
          <a:lstStyle/>
          <a:p>
            <a:r>
              <a:rPr lang="en-US" dirty="0" smtClean="0"/>
              <a:t>Variant calling</a:t>
            </a:r>
            <a:endParaRPr lang="en-US" dirty="0"/>
          </a:p>
        </p:txBody>
      </p:sp>
      <mc:AlternateContent xmlns:mc="http://schemas.openxmlformats.org/markup-compatibility/2006" xmlns:a14="http://schemas.microsoft.com/office/drawing/2010/main">
        <mc:Choice Requires="a14">
          <p:sp>
            <p:nvSpPr>
              <p:cNvPr id="4" name="TextBox 3"/>
              <p:cNvSpPr txBox="1"/>
              <p:nvPr/>
            </p:nvSpPr>
            <p:spPr>
              <a:xfrm>
                <a:off x="176499" y="5863905"/>
                <a:ext cx="8640000" cy="657681"/>
              </a:xfrm>
              <a:prstGeom prst="rect">
                <a:avLst/>
              </a:prstGeom>
              <a:noFill/>
            </p:spPr>
            <p:txBody>
              <a:bodyPr wrap="square" rtlCol="0">
                <a:spAutoFit/>
              </a:bodyPr>
              <a:lstStyle/>
              <a:p>
                <a14:m>
                  <m:oMathPara xmlns:m="http://schemas.openxmlformats.org/officeDocument/2006/math" xmlns="">
                    <m:oMathParaPr>
                      <m:jc m:val="centerGroup"/>
                    </m:oMathParaPr>
                    <m:oMath xmlns:m="http://schemas.openxmlformats.org/officeDocument/2006/math">
                      <m:f>
                        <m:fPr>
                          <m:ctrlPr>
                            <a:rPr lang="bg-BG" i="1" dirty="0" smtClean="0">
                              <a:latin typeface="Cambria Math" charset="0"/>
                            </a:rPr>
                          </m:ctrlPr>
                        </m:fPr>
                        <m:num>
                          <m:r>
                            <a:rPr lang="en-US" i="1" dirty="0">
                              <a:latin typeface="Cambria Math" charset="0"/>
                            </a:rPr>
                            <m:t>#</m:t>
                          </m:r>
                          <m:r>
                            <a:rPr lang="en-US" i="1" dirty="0">
                              <a:latin typeface="Cambria Math" charset="0"/>
                            </a:rPr>
                            <m:t>𝑉𝑎𝑟𝑖𝑎𝑛𝑡𝑠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num>
                        <m:den>
                          <m:r>
                            <a:rPr lang="en-US" i="1" dirty="0">
                              <a:latin typeface="Cambria Math" charset="0"/>
                            </a:rPr>
                            <m:t>#</m:t>
                          </m:r>
                          <m:r>
                            <a:rPr lang="en-US" i="1" dirty="0">
                              <a:latin typeface="Cambria Math" charset="0"/>
                            </a:rPr>
                            <m:t>𝑅𝑒𝑎𝑑𝑠</m:t>
                          </m:r>
                          <m:r>
                            <a:rPr lang="en-US" i="1" dirty="0">
                              <a:latin typeface="Cambria Math" charset="0"/>
                            </a:rPr>
                            <m:t> </m:t>
                          </m:r>
                          <m:r>
                            <a:rPr lang="en-US" i="1" dirty="0">
                              <a:latin typeface="Cambria Math" charset="0"/>
                            </a:rPr>
                            <m:t>𝑖𝑛</m:t>
                          </m:r>
                          <m:r>
                            <a:rPr lang="en-US" i="1" dirty="0">
                              <a:latin typeface="Cambria Math" charset="0"/>
                            </a:rPr>
                            <m:t> </m:t>
                          </m:r>
                          <m:r>
                            <a:rPr lang="en-US" i="1" dirty="0">
                              <a:latin typeface="Cambria Math" charset="0"/>
                            </a:rPr>
                            <m:t>𝑎</m:t>
                          </m:r>
                          <m:r>
                            <a:rPr lang="en-US" i="1" dirty="0">
                              <a:latin typeface="Cambria Math" charset="0"/>
                            </a:rPr>
                            <m:t> </m:t>
                          </m:r>
                          <m:r>
                            <a:rPr lang="en-US" i="1" dirty="0">
                              <a:latin typeface="Cambria Math" charset="0"/>
                            </a:rPr>
                            <m:t>𝑝𝑜𝑠𝑖𝑡𝑖𝑜𝑛</m:t>
                          </m:r>
                          <m:r>
                            <m:rPr>
                              <m:nor/>
                            </m:rPr>
                            <a:rPr lang="en-US" dirty="0"/>
                            <m:t> </m:t>
                          </m:r>
                        </m:den>
                      </m:f>
                      <m:r>
                        <a:rPr lang="sv-SE" b="0" i="1" dirty="0" smtClean="0">
                          <a:latin typeface="Cambria Math" charset="0"/>
                        </a:rPr>
                        <m:t>=</m:t>
                      </m:r>
                      <m:r>
                        <a:rPr lang="sv-SE" b="0" i="1" dirty="0" smtClean="0">
                          <a:latin typeface="Cambria Math" charset="0"/>
                        </a:rPr>
                        <m:t>𝐴</m:t>
                      </m:r>
                      <m:r>
                        <a:rPr lang="sv-SE" b="0" i="1" dirty="0" smtClean="0">
                          <a:latin typeface="Cambria Math" charset="0"/>
                        </a:rPr>
                        <m:t> </m:t>
                      </m:r>
                      <m:r>
                        <a:rPr lang="sv-SE" b="0" i="1" dirty="0" smtClean="0">
                          <a:latin typeface="Cambria Math" charset="0"/>
                        </a:rPr>
                        <m:t>𝑣𝑎𝑟𝑖𝑎𝑛𝑡𝑠</m:t>
                      </m:r>
                      <m:r>
                        <a:rPr lang="en-US" i="1" dirty="0" smtClean="0">
                          <a:latin typeface="Cambria Math" charset="0"/>
                        </a:rPr>
                        <m:t> </m:t>
                      </m:r>
                      <m:r>
                        <a:rPr lang="en-US" i="1" dirty="0" smtClean="0">
                          <a:latin typeface="Cambria Math" charset="0"/>
                        </a:rPr>
                        <m:t>𝑎𝑙𝑙𝑒𝑙𝑒</m:t>
                      </m:r>
                      <m:r>
                        <a:rPr lang="en-US" i="1" dirty="0" smtClean="0">
                          <a:latin typeface="Cambria Math" charset="0"/>
                        </a:rPr>
                        <m:t> </m:t>
                      </m:r>
                      <m:r>
                        <a:rPr lang="en-US" i="1" dirty="0" smtClean="0">
                          <a:latin typeface="Cambria Math" charset="0"/>
                        </a:rPr>
                        <m:t>𝑓𝑟𝑒𝑞𝑢𝑒𝑛𝑐𝑦</m:t>
                      </m:r>
                    </m:oMath>
                  </m:oMathPara>
                </a14:m>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176499" y="5863905"/>
                <a:ext cx="8640000" cy="657681"/>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4189465"/>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73623" y="0"/>
            <a:ext cx="6242400" cy="745200"/>
          </a:xfrm>
        </p:spPr>
        <p:txBody>
          <a:bodyPr/>
          <a:lstStyle/>
          <a:p>
            <a:r>
              <a:rPr lang="en-US" dirty="0" smtClean="0"/>
              <a:t>Variant Calling</a:t>
            </a:r>
            <a:br>
              <a:rPr lang="en-US" dirty="0" smtClean="0"/>
            </a:br>
            <a:r>
              <a:rPr lang="en-US" dirty="0" err="1" smtClean="0"/>
              <a:t>HaplotypeCaller</a:t>
            </a:r>
            <a:endParaRPr lang="en-US" dirty="0"/>
          </a:p>
        </p:txBody>
      </p:sp>
      <p:pic>
        <p:nvPicPr>
          <p:cNvPr id="4" name="Picture 3"/>
          <p:cNvPicPr>
            <a:picLocks noChangeAspect="1"/>
          </p:cNvPicPr>
          <p:nvPr/>
        </p:nvPicPr>
        <p:blipFill rotWithShape="1">
          <a:blip r:embed="rId3"/>
          <a:srcRect t="8891"/>
          <a:stretch/>
        </p:blipFill>
        <p:spPr>
          <a:xfrm>
            <a:off x="307128" y="1554790"/>
            <a:ext cx="8529745" cy="5303210"/>
          </a:xfrm>
          <a:prstGeom prst="rect">
            <a:avLst/>
          </a:prstGeom>
        </p:spPr>
      </p:pic>
    </p:spTree>
    <p:extLst>
      <p:ext uri="{BB962C8B-B14F-4D97-AF65-F5344CB8AC3E}">
        <p14:creationId xmlns:p14="http://schemas.microsoft.com/office/powerpoint/2010/main" val="336972018"/>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703657093"/>
              </p:ext>
            </p:extLst>
          </p:nvPr>
        </p:nvGraphicFramePr>
        <p:xfrm>
          <a:off x="252413" y="1576388"/>
          <a:ext cx="8681862"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smtClean="0"/>
              <a:t>NGS workflow</a:t>
            </a:r>
            <a:endParaRPr lang="en-US" dirty="0"/>
          </a:p>
        </p:txBody>
      </p:sp>
    </p:spTree>
    <p:extLst>
      <p:ext uri="{BB962C8B-B14F-4D97-AF65-F5344CB8AC3E}">
        <p14:creationId xmlns:p14="http://schemas.microsoft.com/office/powerpoint/2010/main" val="201037338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smtClean="0"/>
              <a:t>VCF Files</a:t>
            </a:r>
            <a:endParaRPr lang="en-US" dirty="0"/>
          </a:p>
        </p:txBody>
      </p:sp>
    </p:spTree>
    <p:extLst>
      <p:ext uri="{BB962C8B-B14F-4D97-AF65-F5344CB8AC3E}">
        <p14:creationId xmlns:p14="http://schemas.microsoft.com/office/powerpoint/2010/main" val="130150350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fileformat</a:t>
            </a:r>
            <a:r>
              <a:rPr lang="en-US" sz="1200" b="1" dirty="0">
                <a:latin typeface="Courier New"/>
                <a:ea typeface="Courier New"/>
                <a:cs typeface="Courier New"/>
                <a:sym typeface="Courier New"/>
              </a:rPr>
              <a:t>=VCFv4.0 ##</a:t>
            </a:r>
            <a:r>
              <a:rPr lang="en-US" sz="1200" b="1" dirty="0" err="1">
                <a:latin typeface="Courier New"/>
                <a:ea typeface="Courier New"/>
                <a:cs typeface="Courier New"/>
                <a:sym typeface="Courier New"/>
              </a:rPr>
              <a:t>fileDate</a:t>
            </a:r>
            <a:r>
              <a:rPr lang="en-US" sz="1200" b="1" dirty="0">
                <a:latin typeface="Courier New"/>
                <a:ea typeface="Courier New"/>
                <a:cs typeface="Courier New"/>
                <a:sym typeface="Courier New"/>
              </a:rPr>
              <a:t>=20090805 </a:t>
            </a:r>
          </a:p>
          <a:p>
            <a:pPr marL="0" lvl="0" indent="0">
              <a:spcBef>
                <a:spcPts val="200"/>
              </a:spcBef>
              <a:buSzTx/>
              <a:buNone/>
              <a:defRPr sz="1800"/>
            </a:pPr>
            <a:r>
              <a:rPr lang="en-US" sz="1200" b="1" dirty="0">
                <a:latin typeface="Courier New"/>
                <a:ea typeface="Courier New"/>
                <a:cs typeface="Courier New"/>
                <a:sym typeface="Courier New"/>
              </a:rPr>
              <a:t>##source=myImputationProgramV3.1 </a:t>
            </a:r>
          </a:p>
          <a:p>
            <a:pPr marL="0" lvl="0" indent="0">
              <a:spcBef>
                <a:spcPts val="200"/>
              </a:spcBef>
              <a:buSzTx/>
              <a:buNone/>
              <a:defRPr sz="1800"/>
            </a:pPr>
            <a:r>
              <a:rPr lang="en-US" sz="1200" b="1"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275177061"/>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9257760" cy="4641120"/>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b="1" dirty="0">
                <a:latin typeface="Courier New"/>
                <a:ea typeface="Courier New"/>
                <a:cs typeface="Courier New"/>
                <a:sym typeface="Courier New"/>
              </a:rPr>
              <a:t>##INFO=&lt;ID=</a:t>
            </a:r>
            <a:r>
              <a:rPr lang="en-US" sz="1200" b="1" dirty="0" err="1">
                <a:latin typeface="Courier New"/>
                <a:ea typeface="Courier New"/>
                <a:cs typeface="Courier New"/>
                <a:sym typeface="Courier New"/>
              </a:rPr>
              <a:t>NS,Number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="Number of Samples With Data"&gt; ##INFO=&lt;ID=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="Total Depth"&gt; ##INFO=&lt;ID=</a:t>
            </a:r>
            <a:r>
              <a:rPr lang="en-US" sz="1200" b="1" dirty="0" err="1">
                <a:latin typeface="Courier New"/>
                <a:ea typeface="Courier New"/>
                <a:cs typeface="Courier New"/>
                <a:sym typeface="Courier New"/>
              </a:rPr>
              <a:t>AF,Number</a:t>
            </a:r>
            <a:r>
              <a:rPr lang="en-US" sz="1200" b="1" dirty="0">
                <a:latin typeface="Courier New"/>
                <a:ea typeface="Courier New"/>
                <a:cs typeface="Courier New"/>
                <a:sym typeface="Courier New"/>
              </a:rPr>
              <a:t>=.,Type=</a:t>
            </a:r>
            <a:r>
              <a:rPr lang="en-US" sz="1200" b="1" dirty="0" err="1">
                <a:latin typeface="Courier New"/>
                <a:ea typeface="Courier New"/>
                <a:cs typeface="Courier New"/>
                <a:sym typeface="Courier New"/>
              </a:rPr>
              <a:t>Float,Description</a:t>
            </a:r>
            <a:r>
              <a:rPr lang="en-US" sz="1200" b="1" dirty="0">
                <a:latin typeface="Courier New"/>
                <a:ea typeface="Courier New"/>
                <a:cs typeface="Courier New"/>
                <a:sym typeface="Courier New"/>
              </a:rPr>
              <a:t>="Allele Frequency"&gt; ##INFO=&lt;ID=</a:t>
            </a:r>
            <a:r>
              <a:rPr lang="en-US" sz="1200" b="1" dirty="0" err="1">
                <a:latin typeface="Courier New"/>
                <a:ea typeface="Courier New"/>
                <a:cs typeface="Courier New"/>
                <a:sym typeface="Courier New"/>
              </a:rPr>
              <a:t>AA,Number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="Ancestral Allele"&gt; ##INFO=&lt;ID=</a:t>
            </a:r>
            <a:r>
              <a:rPr lang="en-US" sz="1200" b="1" dirty="0" err="1">
                <a:latin typeface="Courier New"/>
                <a:ea typeface="Courier New"/>
                <a:cs typeface="Courier New"/>
                <a:sym typeface="Courier New"/>
              </a:rPr>
              <a:t>DB,Number</a:t>
            </a:r>
            <a:r>
              <a:rPr lang="en-US" sz="1200" b="1" dirty="0">
                <a:latin typeface="Courier New"/>
                <a:ea typeface="Courier New"/>
                <a:cs typeface="Courier New"/>
                <a:sym typeface="Courier New"/>
              </a:rPr>
              <a:t>=0,Type=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a:t>
            </a:r>
            <a:r>
              <a:rPr lang="en-US" sz="1200" b="1" dirty="0" err="1">
                <a:latin typeface="Courier New"/>
                <a:ea typeface="Courier New"/>
                <a:cs typeface="Courier New"/>
                <a:sym typeface="Courier New"/>
              </a:rPr>
              <a:t>dbSNP</a:t>
            </a:r>
            <a:r>
              <a:rPr lang="en-US" sz="1200" b="1" dirty="0">
                <a:latin typeface="Courier New"/>
                <a:ea typeface="Courier New"/>
                <a:cs typeface="Courier New"/>
                <a:sym typeface="Courier New"/>
              </a:rPr>
              <a:t> membership, build 129"&gt; ##INFO=&lt;ID=H2,Number=0,Type=</a:t>
            </a:r>
            <a:r>
              <a:rPr lang="en-US" sz="1200" b="1" dirty="0" err="1">
                <a:latin typeface="Courier New"/>
                <a:ea typeface="Courier New"/>
                <a:cs typeface="Courier New"/>
                <a:sym typeface="Courier New"/>
              </a:rPr>
              <a:t>Flag,Description</a:t>
            </a:r>
            <a:r>
              <a:rPr lang="en-US" sz="1200" b="1" dirty="0">
                <a:latin typeface="Courier New"/>
                <a:ea typeface="Courier New"/>
                <a:cs typeface="Courier New"/>
                <a:sym typeface="Courier New"/>
              </a:rPr>
              <a:t>="HapMap2 membership"&gt; </a:t>
            </a:r>
            <a:r>
              <a:rPr lang="en-US" sz="12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a:t>
            </a:r>
            <a:r>
              <a:rPr lang="en-US" sz="1200" b="1" dirty="0">
                <a:latin typeface="Courier New"/>
                <a:ea typeface="Courier New"/>
                <a:cs typeface="Courier New"/>
                <a:sym typeface="Courier New"/>
              </a:rPr>
              <a:t>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a:t>
            </a:r>
            <a:r>
              <a:rPr lang="en-US" sz="1000" b="1" dirty="0" smtClean="0">
                <a:latin typeface="Courier New"/>
                <a:ea typeface="Courier New"/>
                <a:cs typeface="Courier New"/>
                <a:sym typeface="Courier New"/>
              </a:rPr>
              <a:t>NS=3;DP=14;AF=0.5;DB;H2</a:t>
            </a:r>
            <a:r>
              <a:rPr lang="en-US" sz="1000" dirty="0" smtClean="0">
                <a:latin typeface="Courier New"/>
                <a:ea typeface="Courier New"/>
                <a:cs typeface="Courier New"/>
                <a:sym typeface="Courier New"/>
              </a:rPr>
              <a:t> </a:t>
            </a:r>
            <a:r>
              <a:rPr lang="en-US" sz="1000" dirty="0">
                <a:latin typeface="Courier New"/>
                <a:ea typeface="Courier New"/>
                <a:cs typeface="Courier New"/>
                <a:sym typeface="Courier New"/>
              </a:rPr>
              <a:t>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a:t>
            </a:r>
            <a:r>
              <a:rPr lang="en-US" sz="1000" b="1" dirty="0" smtClean="0">
                <a:latin typeface="Courier New"/>
                <a:ea typeface="Courier New"/>
                <a:cs typeface="Courier New"/>
                <a:sym typeface="Courier New"/>
              </a:rPr>
              <a:t>NS=3;DP=11;AF=0.017</a:t>
            </a:r>
            <a:r>
              <a:rPr lang="en-US" sz="1000" dirty="0" smtClean="0">
                <a:latin typeface="Courier New"/>
                <a:ea typeface="Courier New"/>
                <a:cs typeface="Courier New"/>
                <a:sym typeface="Courier New"/>
              </a:rPr>
              <a:t> </a:t>
            </a:r>
            <a:r>
              <a:rPr lang="en-US" sz="1000" dirty="0">
                <a:latin typeface="Courier New"/>
                <a:ea typeface="Courier New"/>
                <a:cs typeface="Courier New"/>
                <a:sym typeface="Courier New"/>
              </a:rPr>
              <a:t>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a:t>
            </a:r>
            <a:r>
              <a:rPr lang="en-US" sz="1000" b="1" dirty="0">
                <a:latin typeface="Courier New"/>
                <a:ea typeface="Courier New"/>
                <a:cs typeface="Courier New"/>
                <a:sym typeface="Courier New"/>
              </a:rPr>
              <a:t>NS=2;DP=10;AF=0.333,0.667;AA=T;DB</a:t>
            </a:r>
            <a:r>
              <a:rPr lang="en-US" sz="1000" dirty="0">
                <a:latin typeface="Courier New"/>
                <a:ea typeface="Courier New"/>
                <a:cs typeface="Courier New"/>
                <a:sym typeface="Courier New"/>
              </a:rPr>
              <a:t>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49230825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54183"/>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a:t>
            </a:r>
            <a:r>
              <a:rPr lang="en-US" sz="1200" b="1"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200" b="1" dirty="0">
                <a:latin typeface="Courier New"/>
                <a:ea typeface="Courier New"/>
                <a:cs typeface="Courier New"/>
                <a:sym typeface="Courier New"/>
              </a:rPr>
              <a:t>##FILTER=&lt;ID=s50,Description="Less than 50% of samples have data"&gt; </a:t>
            </a:r>
            <a:r>
              <a:rPr lang="en-US" sz="1200" dirty="0">
                <a:latin typeface="Courier New"/>
                <a:ea typeface="Courier New"/>
                <a:cs typeface="Courier New"/>
                <a:sym typeface="Courier New"/>
              </a:rPr>
              <a:t>##FORMAT=&lt;ID=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a:t>
            </a:r>
            <a:r>
              <a:rPr lang="en-US" sz="1200" b="1" dirty="0">
                <a:latin typeface="Courier New"/>
                <a:ea typeface="Courier New"/>
                <a:cs typeface="Courier New"/>
                <a:sym typeface="Courier New"/>
              </a:rPr>
              <a:t>FILTER</a:t>
            </a:r>
            <a:r>
              <a:rPr lang="en-US" sz="1200" dirty="0">
                <a:latin typeface="Courier New"/>
                <a:ea typeface="Courier New"/>
                <a:cs typeface="Courier New"/>
                <a:sym typeface="Courier New"/>
              </a:rPr>
              <a:t> INFO FORMAT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NS=3;DP=14;AF=0.5;DB;H2 GT:GQ:DP:HQ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a:t>
            </a:r>
            <a:r>
              <a:rPr lang="en-US" sz="1000" b="1" dirty="0">
                <a:latin typeface="Courier New"/>
                <a:ea typeface="Courier New"/>
                <a:cs typeface="Courier New"/>
                <a:sym typeface="Courier New"/>
              </a:rPr>
              <a:t>q10</a:t>
            </a:r>
            <a:r>
              <a:rPr lang="en-US" sz="1000" dirty="0">
                <a:latin typeface="Courier New"/>
                <a:ea typeface="Courier New"/>
                <a:cs typeface="Courier New"/>
                <a:sym typeface="Courier New"/>
              </a:rPr>
              <a:t> NS=3;DP=11;AF=0.017 GT:GQ:DP:HQ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a:t>
            </a:r>
            <a:r>
              <a:rPr lang="en-US" sz="1000" b="1" dirty="0">
                <a:latin typeface="Courier New"/>
                <a:ea typeface="Courier New"/>
                <a:cs typeface="Courier New"/>
                <a:sym typeface="Courier New"/>
              </a:rPr>
              <a:t>PASS</a:t>
            </a:r>
            <a:r>
              <a:rPr lang="en-US" sz="1000" dirty="0">
                <a:latin typeface="Courier New"/>
                <a:ea typeface="Courier New"/>
                <a:cs typeface="Courier New"/>
                <a:sym typeface="Courier New"/>
              </a:rPr>
              <a:t> NS=2;DP=10;AF=0.333,0.667;AA=T;DB 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36857223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9296949" cy="4601931"/>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a:t>
            </a:r>
            <a:r>
              <a:rPr lang="en-US" sz="1200" b="1" dirty="0">
                <a:latin typeface="Courier New"/>
                <a:ea typeface="Courier New"/>
                <a:cs typeface="Courier New"/>
                <a:sym typeface="Courier New"/>
              </a:rPr>
              <a:t>##FORMAT=&lt;ID=</a:t>
            </a:r>
            <a:r>
              <a:rPr lang="en-US" sz="1200" b="1" dirty="0" err="1">
                <a:latin typeface="Courier New"/>
                <a:ea typeface="Courier New"/>
                <a:cs typeface="Courier New"/>
                <a:sym typeface="Courier New"/>
              </a:rPr>
              <a:t>GT,Number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String,Description</a:t>
            </a:r>
            <a:r>
              <a:rPr lang="en-US" sz="1200" b="1" dirty="0">
                <a:latin typeface="Courier New"/>
                <a:ea typeface="Courier New"/>
                <a:cs typeface="Courier New"/>
                <a:sym typeface="Courier New"/>
              </a:rPr>
              <a:t>="Genotype"&gt; ##FORMAT=&lt;ID=</a:t>
            </a:r>
            <a:r>
              <a:rPr lang="en-US" sz="1200" b="1" dirty="0" err="1">
                <a:latin typeface="Courier New"/>
                <a:ea typeface="Courier New"/>
                <a:cs typeface="Courier New"/>
                <a:sym typeface="Courier New"/>
              </a:rPr>
              <a:t>GQ,Number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="Genotype Quality"&gt; ##FORMAT=&lt;ID=</a:t>
            </a:r>
            <a:r>
              <a:rPr lang="en-US" sz="1200" b="1" dirty="0" err="1">
                <a:latin typeface="Courier New"/>
                <a:ea typeface="Courier New"/>
                <a:cs typeface="Courier New"/>
                <a:sym typeface="Courier New"/>
              </a:rPr>
              <a:t>DP,Number</a:t>
            </a:r>
            <a:r>
              <a:rPr lang="en-US" sz="1200" b="1" dirty="0">
                <a:latin typeface="Courier New"/>
                <a:ea typeface="Courier New"/>
                <a:cs typeface="Courier New"/>
                <a:sym typeface="Courier New"/>
              </a:rPr>
              <a:t>=1,Type=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="Read Depth"&gt; ##FORMAT=&lt;ID=</a:t>
            </a:r>
            <a:r>
              <a:rPr lang="en-US" sz="1200" b="1" dirty="0" err="1">
                <a:latin typeface="Courier New"/>
                <a:ea typeface="Courier New"/>
                <a:cs typeface="Courier New"/>
                <a:sym typeface="Courier New"/>
              </a:rPr>
              <a:t>HQ,Number</a:t>
            </a:r>
            <a:r>
              <a:rPr lang="en-US" sz="1200" b="1" dirty="0">
                <a:latin typeface="Courier New"/>
                <a:ea typeface="Courier New"/>
                <a:cs typeface="Courier New"/>
                <a:sym typeface="Courier New"/>
              </a:rPr>
              <a:t>=2,Type=</a:t>
            </a:r>
            <a:r>
              <a:rPr lang="en-US" sz="1200" b="1" dirty="0" err="1">
                <a:latin typeface="Courier New"/>
                <a:ea typeface="Courier New"/>
                <a:cs typeface="Courier New"/>
                <a:sym typeface="Courier New"/>
              </a:rPr>
              <a:t>Integer,Description</a:t>
            </a:r>
            <a:r>
              <a:rPr lang="en-US" sz="1200" b="1"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b="1" dirty="0">
                <a:latin typeface="Courier New"/>
                <a:ea typeface="Courier New"/>
                <a:cs typeface="Courier New"/>
                <a:sym typeface="Courier New"/>
              </a:rPr>
              <a:t>FORMAT</a:t>
            </a:r>
            <a:r>
              <a:rPr lang="en-US" sz="1200" dirty="0">
                <a:latin typeface="Courier New"/>
                <a:ea typeface="Courier New"/>
                <a:cs typeface="Courier New"/>
                <a:sym typeface="Courier New"/>
              </a:rPr>
              <a:t> NA00001 NA00002 NA00003 </a:t>
            </a:r>
          </a:p>
          <a:p>
            <a:pPr marL="0" lvl="0" indent="0">
              <a:spcBef>
                <a:spcPts val="200"/>
              </a:spcBef>
              <a:buSzTx/>
              <a:buNone/>
              <a:defRPr sz="1800"/>
            </a:pPr>
            <a:r>
              <a:rPr lang="en-US" sz="1000" dirty="0">
                <a:latin typeface="Courier New"/>
                <a:ea typeface="Courier New"/>
                <a:cs typeface="Courier New"/>
                <a:sym typeface="Courier New"/>
              </a:rPr>
              <a:t>20 14370 rs6054257 G A 29 PASS NS=3;DP=14;AF=0.5;DB;H2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0|0:48:1:51,51 1|0:48:8:51,51 1/1:43:5:.,. </a:t>
            </a:r>
          </a:p>
          <a:p>
            <a:pPr marL="0" lvl="0" indent="0">
              <a:spcBef>
                <a:spcPts val="200"/>
              </a:spcBef>
              <a:buSzTx/>
              <a:buNone/>
              <a:defRPr sz="1800"/>
            </a:pPr>
            <a:r>
              <a:rPr lang="en-US" sz="1000" dirty="0">
                <a:latin typeface="Courier New"/>
                <a:ea typeface="Courier New"/>
                <a:cs typeface="Courier New"/>
                <a:sym typeface="Courier New"/>
              </a:rPr>
              <a:t>20 17330 . T A 3 q10 NS=3;DP=11;AF=0.017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0|0:49:3:58,50 0|1:3:5:65,3 0/0:41:3 </a:t>
            </a:r>
          </a:p>
          <a:p>
            <a:pPr marL="0" lvl="0" indent="0">
              <a:spcBef>
                <a:spcPts val="200"/>
              </a:spcBef>
              <a:buSzTx/>
              <a:buNone/>
              <a:defRPr sz="1800"/>
            </a:pPr>
            <a:r>
              <a:rPr lang="en-US" sz="1000" dirty="0">
                <a:latin typeface="Courier New"/>
                <a:ea typeface="Courier New"/>
                <a:cs typeface="Courier New"/>
                <a:sym typeface="Courier New"/>
              </a:rPr>
              <a:t>20 1110696 rs6040355 A G,T 67 PASS NS=2;DP=10;AF=0.333,0.667;AA=T;DB </a:t>
            </a:r>
            <a:r>
              <a:rPr lang="en-US" sz="1000" b="1" dirty="0">
                <a:latin typeface="Courier New"/>
                <a:ea typeface="Courier New"/>
                <a:cs typeface="Courier New"/>
                <a:sym typeface="Courier New"/>
              </a:rPr>
              <a:t>GT:GQ:DP:HQ</a:t>
            </a:r>
            <a:r>
              <a:rPr lang="en-US" sz="1000" dirty="0">
                <a:latin typeface="Courier New"/>
                <a:ea typeface="Courier New"/>
                <a:cs typeface="Courier New"/>
                <a:sym typeface="Courier New"/>
              </a:rPr>
              <a:t>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20593301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smtClean="0"/>
              <a:t>A position where sample sequence does not agree with reference genome sequence</a:t>
            </a:r>
            <a:br>
              <a:rPr lang="en-US" dirty="0" smtClean="0"/>
            </a:br>
            <a:r>
              <a:rPr lang="en-US" dirty="0" smtClean="0"/>
              <a:t/>
            </a:r>
            <a:br>
              <a:rPr lang="en-US" dirty="0" smtClean="0"/>
            </a:br>
            <a:endParaRPr lang="en-US" dirty="0"/>
          </a:p>
        </p:txBody>
      </p:sp>
      <p:sp>
        <p:nvSpPr>
          <p:cNvPr id="3" name="Title 2"/>
          <p:cNvSpPr>
            <a:spLocks noGrp="1"/>
          </p:cNvSpPr>
          <p:nvPr>
            <p:ph type="title"/>
          </p:nvPr>
        </p:nvSpPr>
        <p:spPr/>
        <p:txBody>
          <a:bodyPr/>
          <a:lstStyle/>
          <a:p>
            <a:r>
              <a:rPr lang="en-US" dirty="0" smtClean="0"/>
              <a:t>Variants</a:t>
            </a:r>
            <a:endParaRPr lang="en-US" dirty="0"/>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a:t>
            </a:r>
            <a:r>
              <a:rPr lang="en-US" dirty="0" smtClean="0">
                <a:cs typeface="Courier"/>
              </a:rPr>
              <a:t>...</a:t>
            </a:r>
            <a:r>
              <a:rPr lang="en-US" dirty="0">
                <a:cs typeface="Courier"/>
              </a:rPr>
              <a:t>GTGCGTAGACTGCTAGATCGAAGA</a:t>
            </a:r>
            <a:r>
              <a:rPr lang="en-US" dirty="0" smtClean="0">
                <a:cs typeface="Courier"/>
              </a:rPr>
              <a:t>...</a:t>
            </a:r>
          </a:p>
          <a:p>
            <a:pPr marL="0" lvl="1" indent="0" algn="ctr">
              <a:buNone/>
            </a:pPr>
            <a:endParaRPr lang="en-US" dirty="0" smtClean="0">
              <a:cs typeface="Courier"/>
            </a:endParaRPr>
          </a:p>
          <a:p>
            <a:pPr marL="0" lvl="1" indent="0" algn="ctr">
              <a:buNone/>
            </a:pPr>
            <a:endParaRPr lang="en-US" dirty="0">
              <a:cs typeface="Courier"/>
            </a:endParaRPr>
          </a:p>
          <a:p>
            <a:pPr marL="0" lvl="1" indent="0" algn="ctr">
              <a:buFont typeface="Arial"/>
              <a:buNone/>
            </a:pP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134806926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solidFill>
                  <a:srgbClr val="FF0000"/>
                </a:solidFill>
                <a:latin typeface="Courier New"/>
                <a:ea typeface="Courier New"/>
                <a:cs typeface="Courier New"/>
                <a:sym typeface="Courier New"/>
              </a:rPr>
              <a:t>#CHROM POS ID REF ALT QUAL FILTER INFO</a:t>
            </a:r>
            <a:r>
              <a:rPr lang="en-US" sz="1200" dirty="0">
                <a:latin typeface="Courier New"/>
                <a:ea typeface="Courier New"/>
                <a:cs typeface="Courier New"/>
                <a:sym typeface="Courier New"/>
              </a:rPr>
              <a:t> FORMAT NA00001 NA00002 NA00003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14370 rs6054257 G A 29 PASS NS=3;DP=14;AF=0.5;DB;H2 </a:t>
            </a:r>
            <a:r>
              <a:rPr lang="en-US" sz="900" dirty="0">
                <a:latin typeface="Courier New"/>
                <a:ea typeface="Courier New"/>
                <a:cs typeface="Courier New"/>
                <a:sym typeface="Courier New"/>
              </a:rPr>
              <a:t>GT:GQ:DP:HQ 0|0:48:1:51,51 1|0:48:8:51,51 1/1:43:5:.,.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17330 . T A 3 q10 NS=3;DP=11;AF=0.017 </a:t>
            </a:r>
            <a:r>
              <a:rPr lang="en-US" sz="900" dirty="0">
                <a:latin typeface="Courier New"/>
                <a:ea typeface="Courier New"/>
                <a:cs typeface="Courier New"/>
                <a:sym typeface="Courier New"/>
              </a:rPr>
              <a:t>GT:GQ:DP:HQ 0|0:49:3:58,50 0|1:3:5:65,3 0/0:41:3 </a:t>
            </a:r>
          </a:p>
          <a:p>
            <a:pPr marL="0" lvl="0" indent="0">
              <a:spcBef>
                <a:spcPts val="200"/>
              </a:spcBef>
              <a:buSzTx/>
              <a:buNone/>
              <a:defRPr sz="1800"/>
            </a:pPr>
            <a:r>
              <a:rPr lang="en-US" sz="900" dirty="0">
                <a:solidFill>
                  <a:srgbClr val="FF0000"/>
                </a:solidFill>
                <a:latin typeface="Courier New"/>
                <a:ea typeface="Courier New"/>
                <a:cs typeface="Courier New"/>
                <a:sym typeface="Courier New"/>
              </a:rPr>
              <a:t>20 1110696 rs6040355 A G,T 67 PASS NS=2;DP=10;AF=0.333,0.667;AA=T;DB </a:t>
            </a:r>
            <a:r>
              <a:rPr lang="en-US" sz="900" dirty="0">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45554153"/>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a:latin typeface="Courier New"/>
                <a:ea typeface="Courier New"/>
                <a:cs typeface="Courier New"/>
                <a:sym typeface="Courier New"/>
              </a:rPr>
              <a:t>#CHROM </a:t>
            </a:r>
            <a:r>
              <a:rPr lang="en-US" sz="1400" b="1" dirty="0" smtClean="0">
                <a:latin typeface="Courier New"/>
                <a:ea typeface="Courier New"/>
                <a:cs typeface="Courier New"/>
                <a:sym typeface="Courier New"/>
              </a:rPr>
              <a:t> POS     ID         REF </a:t>
            </a:r>
            <a:r>
              <a:rPr lang="en-US" sz="1400" b="1" dirty="0">
                <a:latin typeface="Courier New"/>
                <a:ea typeface="Courier New"/>
                <a:cs typeface="Courier New"/>
                <a:sym typeface="Courier New"/>
              </a:rPr>
              <a:t>ALT </a:t>
            </a:r>
            <a:r>
              <a:rPr lang="en-US" sz="1400" b="1" dirty="0" smtClean="0">
                <a:latin typeface="Courier New"/>
                <a:ea typeface="Courier New"/>
                <a:cs typeface="Courier New"/>
                <a:sym typeface="Courier New"/>
              </a:rPr>
              <a:t> QUAL </a:t>
            </a:r>
            <a:r>
              <a:rPr lang="en-US" sz="1400" b="1" dirty="0">
                <a:latin typeface="Courier New"/>
                <a:ea typeface="Courier New"/>
                <a:cs typeface="Courier New"/>
                <a:sym typeface="Courier New"/>
              </a:rPr>
              <a:t>FILTER INFO </a:t>
            </a:r>
            <a:r>
              <a:rPr lang="en-US" sz="1400" b="1" dirty="0" smtClean="0">
                <a:latin typeface="Courier New"/>
                <a:ea typeface="Courier New"/>
                <a:cs typeface="Courier New"/>
                <a:sym typeface="Courier New"/>
              </a:rPr>
              <a:t>              </a:t>
            </a:r>
          </a:p>
          <a:p>
            <a:pPr marL="0" lvl="0" indent="0">
              <a:spcBef>
                <a:spcPts val="200"/>
              </a:spcBef>
              <a:buSzTx/>
              <a:buNone/>
              <a:defRPr sz="1800"/>
            </a:pPr>
            <a:r>
              <a:rPr lang="en-US" sz="1400" b="1" dirty="0" smtClean="0">
                <a:latin typeface="Courier New"/>
                <a:ea typeface="Courier New"/>
                <a:cs typeface="Courier New"/>
                <a:sym typeface="Courier New"/>
              </a:rPr>
              <a:t>20	   14370    rs6054257  G   A    29   PASS   NS=3;DP=14;AF=0.5;DB;H2 			</a:t>
            </a:r>
          </a:p>
          <a:p>
            <a:pPr marL="0" lvl="0" indent="0">
              <a:spcBef>
                <a:spcPts val="200"/>
              </a:spcBef>
              <a:buSzTx/>
              <a:buNone/>
              <a:defRPr sz="1800"/>
            </a:pPr>
            <a:r>
              <a:rPr lang="en-US" sz="1400" b="1" dirty="0" smtClean="0">
                <a:latin typeface="Courier New"/>
                <a:ea typeface="Courier New"/>
                <a:cs typeface="Courier New"/>
                <a:sym typeface="Courier New"/>
              </a:rPr>
              <a:t>20	   17330    . 	      T   A    3    q10    NS=3;DP=11;AF=0.017     			</a:t>
            </a:r>
          </a:p>
          <a:p>
            <a:pPr marL="0" lvl="0" indent="0">
              <a:spcBef>
                <a:spcPts val="200"/>
              </a:spcBef>
              <a:buSzTx/>
              <a:buNone/>
              <a:defRPr sz="1800"/>
            </a:pPr>
            <a:r>
              <a:rPr lang="en-US" sz="1400" b="1" dirty="0" smtClean="0">
                <a:latin typeface="Courier New"/>
                <a:ea typeface="Courier New"/>
                <a:cs typeface="Courier New"/>
                <a:sym typeface="Courier New"/>
              </a:rPr>
              <a:t>20	   1110696  rs6040355  A  G,T   67   PASS   NS=2;DP=10;AF=0.333,0.667;AA=T;DB </a:t>
            </a:r>
            <a:r>
              <a:rPr lang="en-US" sz="1200" b="1" dirty="0" smtClean="0">
                <a:latin typeface="Courier New"/>
                <a:ea typeface="Courier New"/>
                <a:cs typeface="Courier New"/>
                <a:sym typeface="Courier New"/>
              </a:rPr>
              <a:t>	</a:t>
            </a: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1905700633"/>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800"/>
            <a:ext cx="8892000" cy="4629229"/>
          </a:xfrm>
        </p:spPr>
        <p:txBody>
          <a:bodyPr>
            <a:noAutofit/>
          </a:bodyPr>
          <a:lstStyle/>
          <a:p>
            <a:pPr marL="0" lvl="0" indent="0">
              <a:spcBef>
                <a:spcPts val="200"/>
              </a:spcBef>
              <a:buSzTx/>
              <a:buNone/>
              <a:defRPr sz="1800"/>
            </a:pP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fileformat</a:t>
            </a:r>
            <a:r>
              <a:rPr lang="en-US" sz="1200" dirty="0">
                <a:latin typeface="Courier New"/>
                <a:ea typeface="Courier New"/>
                <a:cs typeface="Courier New"/>
                <a:sym typeface="Courier New"/>
              </a:rPr>
              <a:t>=VCFv4.0 ##</a:t>
            </a:r>
            <a:r>
              <a:rPr lang="en-US" sz="1200" dirty="0" err="1">
                <a:latin typeface="Courier New"/>
                <a:ea typeface="Courier New"/>
                <a:cs typeface="Courier New"/>
                <a:sym typeface="Courier New"/>
              </a:rPr>
              <a:t>fileDate</a:t>
            </a:r>
            <a:r>
              <a:rPr lang="en-US" sz="1200" dirty="0">
                <a:latin typeface="Courier New"/>
                <a:ea typeface="Courier New"/>
                <a:cs typeface="Courier New"/>
                <a:sym typeface="Courier New"/>
              </a:rPr>
              <a:t>=20090805 </a:t>
            </a:r>
          </a:p>
          <a:p>
            <a:pPr marL="0" lvl="0" indent="0">
              <a:spcBef>
                <a:spcPts val="200"/>
              </a:spcBef>
              <a:buSzTx/>
              <a:buNone/>
              <a:defRPr sz="1800"/>
            </a:pPr>
            <a:r>
              <a:rPr lang="en-US" sz="1200" dirty="0">
                <a:latin typeface="Courier New"/>
                <a:ea typeface="Courier New"/>
                <a:cs typeface="Courier New"/>
                <a:sym typeface="Courier New"/>
              </a:rPr>
              <a:t>##source=myImputationProgramV3.1 </a:t>
            </a:r>
          </a:p>
          <a:p>
            <a:pPr marL="0" lvl="0" indent="0">
              <a:spcBef>
                <a:spcPts val="200"/>
              </a:spcBef>
              <a:buSzTx/>
              <a:buNone/>
              <a:defRPr sz="1800"/>
            </a:pPr>
            <a:r>
              <a:rPr lang="en-US" sz="1200" dirty="0">
                <a:latin typeface="Courier New"/>
                <a:ea typeface="Courier New"/>
                <a:cs typeface="Courier New"/>
                <a:sym typeface="Courier New"/>
              </a:rPr>
              <a:t>##reference=1000GenomesPilot-NCBI36 </a:t>
            </a:r>
          </a:p>
          <a:p>
            <a:pPr marL="0" lvl="0" indent="0">
              <a:spcBef>
                <a:spcPts val="200"/>
              </a:spcBef>
              <a:buSzTx/>
              <a:buNone/>
              <a:defRPr sz="1800"/>
            </a:pPr>
            <a:r>
              <a:rPr lang="en-US" sz="1200" dirty="0">
                <a:latin typeface="Courier New"/>
                <a:ea typeface="Courier New"/>
                <a:cs typeface="Courier New"/>
                <a:sym typeface="Courier New"/>
              </a:rPr>
              <a:t>##phasing=partial </a:t>
            </a:r>
          </a:p>
          <a:p>
            <a:pPr marL="0" lvl="0" indent="0">
              <a:spcBef>
                <a:spcPts val="200"/>
              </a:spcBef>
              <a:buSzTx/>
              <a:buNone/>
              <a:defRPr sz="1800"/>
            </a:pPr>
            <a:r>
              <a:rPr lang="en-US" sz="1200" dirty="0">
                <a:latin typeface="Courier New"/>
                <a:ea typeface="Courier New"/>
                <a:cs typeface="Courier New"/>
                <a:sym typeface="Courier New"/>
              </a:rPr>
              <a:t>##INFO=&lt;ID=</a:t>
            </a:r>
            <a:r>
              <a:rPr lang="en-US" sz="1200" dirty="0" err="1">
                <a:latin typeface="Courier New"/>
                <a:ea typeface="Courier New"/>
                <a:cs typeface="Courier New"/>
                <a:sym typeface="Courier New"/>
              </a:rPr>
              <a:t>NS,Number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="Number of Samples With Data"&gt; ##INFO=&lt;ID=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="Total Depth"&gt; ##INFO=&lt;ID=</a:t>
            </a:r>
            <a:r>
              <a:rPr lang="en-US" sz="1200" dirty="0" err="1">
                <a:latin typeface="Courier New"/>
                <a:ea typeface="Courier New"/>
                <a:cs typeface="Courier New"/>
                <a:sym typeface="Courier New"/>
              </a:rPr>
              <a:t>AF,Number</a:t>
            </a:r>
            <a:r>
              <a:rPr lang="en-US" sz="1200" dirty="0">
                <a:latin typeface="Courier New"/>
                <a:ea typeface="Courier New"/>
                <a:cs typeface="Courier New"/>
                <a:sym typeface="Courier New"/>
              </a:rPr>
              <a:t>=.,Type=</a:t>
            </a:r>
            <a:r>
              <a:rPr lang="en-US" sz="1200" dirty="0" err="1">
                <a:latin typeface="Courier New"/>
                <a:ea typeface="Courier New"/>
                <a:cs typeface="Courier New"/>
                <a:sym typeface="Courier New"/>
              </a:rPr>
              <a:t>Float,Description</a:t>
            </a:r>
            <a:r>
              <a:rPr lang="en-US" sz="1200" dirty="0">
                <a:latin typeface="Courier New"/>
                <a:ea typeface="Courier New"/>
                <a:cs typeface="Courier New"/>
                <a:sym typeface="Courier New"/>
              </a:rPr>
              <a:t>="Allele Frequency"&gt; ##INFO=&lt;ID=</a:t>
            </a:r>
            <a:r>
              <a:rPr lang="en-US" sz="1200" dirty="0" err="1">
                <a:latin typeface="Courier New"/>
                <a:ea typeface="Courier New"/>
                <a:cs typeface="Courier New"/>
                <a:sym typeface="Courier New"/>
              </a:rPr>
              <a:t>AA,Number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="Ancestral Allele"&gt; ##INFO=&lt;ID=</a:t>
            </a:r>
            <a:r>
              <a:rPr lang="en-US" sz="1200" dirty="0" err="1">
                <a:latin typeface="Courier New"/>
                <a:ea typeface="Courier New"/>
                <a:cs typeface="Courier New"/>
                <a:sym typeface="Courier New"/>
              </a:rPr>
              <a:t>DB,Number</a:t>
            </a:r>
            <a:r>
              <a:rPr lang="en-US" sz="1200" dirty="0">
                <a:latin typeface="Courier New"/>
                <a:ea typeface="Courier New"/>
                <a:cs typeface="Courier New"/>
                <a:sym typeface="Courier New"/>
              </a:rPr>
              <a:t>=0,Type=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a:t>
            </a:r>
            <a:r>
              <a:rPr lang="en-US" sz="1200" dirty="0" err="1">
                <a:latin typeface="Courier New"/>
                <a:ea typeface="Courier New"/>
                <a:cs typeface="Courier New"/>
                <a:sym typeface="Courier New"/>
              </a:rPr>
              <a:t>dbSNP</a:t>
            </a:r>
            <a:r>
              <a:rPr lang="en-US" sz="1200" dirty="0">
                <a:latin typeface="Courier New"/>
                <a:ea typeface="Courier New"/>
                <a:cs typeface="Courier New"/>
                <a:sym typeface="Courier New"/>
              </a:rPr>
              <a:t> membership, build 129"&gt; ##INFO=&lt;ID=H2,Number=0,Type=</a:t>
            </a:r>
            <a:r>
              <a:rPr lang="en-US" sz="1200" dirty="0" err="1">
                <a:latin typeface="Courier New"/>
                <a:ea typeface="Courier New"/>
                <a:cs typeface="Courier New"/>
                <a:sym typeface="Courier New"/>
              </a:rPr>
              <a:t>Flag,Description</a:t>
            </a:r>
            <a:r>
              <a:rPr lang="en-US" sz="1200" dirty="0">
                <a:latin typeface="Courier New"/>
                <a:ea typeface="Courier New"/>
                <a:cs typeface="Courier New"/>
                <a:sym typeface="Courier New"/>
              </a:rPr>
              <a:t>="HapMap2 membership"&gt; ##FILTER=&lt;ID=q10,Description="Quality below 10"&gt; </a:t>
            </a:r>
          </a:p>
          <a:p>
            <a:pPr marL="0" lvl="0" indent="0">
              <a:spcBef>
                <a:spcPts val="200"/>
              </a:spcBef>
              <a:buSzTx/>
              <a:buNone/>
              <a:defRPr sz="1800"/>
            </a:pPr>
            <a:r>
              <a:rPr lang="en-US" sz="1200" dirty="0">
                <a:latin typeface="Courier New"/>
                <a:ea typeface="Courier New"/>
                <a:cs typeface="Courier New"/>
                <a:sym typeface="Courier New"/>
              </a:rPr>
              <a:t>##FILTER=&lt;ID=s50,Description="Less than 50% of samples have data"&gt; ##FORMAT=&lt;ID=</a:t>
            </a:r>
            <a:r>
              <a:rPr lang="en-US" sz="1200" dirty="0" err="1">
                <a:latin typeface="Courier New"/>
                <a:ea typeface="Courier New"/>
                <a:cs typeface="Courier New"/>
                <a:sym typeface="Courier New"/>
              </a:rPr>
              <a:t>GT,Number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String,Description</a:t>
            </a:r>
            <a:r>
              <a:rPr lang="en-US" sz="1200" dirty="0">
                <a:latin typeface="Courier New"/>
                <a:ea typeface="Courier New"/>
                <a:cs typeface="Courier New"/>
                <a:sym typeface="Courier New"/>
              </a:rPr>
              <a:t>="Genotype"&gt; ##FORMAT=&lt;ID=</a:t>
            </a:r>
            <a:r>
              <a:rPr lang="en-US" sz="1200" dirty="0" err="1">
                <a:latin typeface="Courier New"/>
                <a:ea typeface="Courier New"/>
                <a:cs typeface="Courier New"/>
                <a:sym typeface="Courier New"/>
              </a:rPr>
              <a:t>GQ,Number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="Genotype Quality"&gt; ##FORMAT=&lt;ID=</a:t>
            </a:r>
            <a:r>
              <a:rPr lang="en-US" sz="1200" dirty="0" err="1">
                <a:latin typeface="Courier New"/>
                <a:ea typeface="Courier New"/>
                <a:cs typeface="Courier New"/>
                <a:sym typeface="Courier New"/>
              </a:rPr>
              <a:t>DP,Number</a:t>
            </a:r>
            <a:r>
              <a:rPr lang="en-US" sz="1200" dirty="0">
                <a:latin typeface="Courier New"/>
                <a:ea typeface="Courier New"/>
                <a:cs typeface="Courier New"/>
                <a:sym typeface="Courier New"/>
              </a:rPr>
              <a:t>=1,Type=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="Read Depth"&gt; ##FORMAT=&lt;ID=</a:t>
            </a:r>
            <a:r>
              <a:rPr lang="en-US" sz="1200" dirty="0" err="1">
                <a:latin typeface="Courier New"/>
                <a:ea typeface="Courier New"/>
                <a:cs typeface="Courier New"/>
                <a:sym typeface="Courier New"/>
              </a:rPr>
              <a:t>HQ,Number</a:t>
            </a:r>
            <a:r>
              <a:rPr lang="en-US" sz="1200" dirty="0">
                <a:latin typeface="Courier New"/>
                <a:ea typeface="Courier New"/>
                <a:cs typeface="Courier New"/>
                <a:sym typeface="Courier New"/>
              </a:rPr>
              <a:t>=2,Type=</a:t>
            </a:r>
            <a:r>
              <a:rPr lang="en-US" sz="1200" dirty="0" err="1">
                <a:latin typeface="Courier New"/>
                <a:ea typeface="Courier New"/>
                <a:cs typeface="Courier New"/>
                <a:sym typeface="Courier New"/>
              </a:rPr>
              <a:t>Integer,Description</a:t>
            </a:r>
            <a:r>
              <a:rPr lang="en-US" sz="1200" dirty="0">
                <a:latin typeface="Courier New"/>
                <a:ea typeface="Courier New"/>
                <a:cs typeface="Courier New"/>
                <a:sym typeface="Courier New"/>
              </a:rPr>
              <a:t>="Haplotype Quality"&gt; </a:t>
            </a:r>
          </a:p>
          <a:p>
            <a:pPr marL="0" lvl="0" indent="0">
              <a:spcBef>
                <a:spcPts val="200"/>
              </a:spcBef>
              <a:buSzTx/>
              <a:buNone/>
              <a:defRPr sz="1800"/>
            </a:pPr>
            <a:r>
              <a:rPr lang="en-US" sz="1200" dirty="0">
                <a:latin typeface="Courier New"/>
                <a:ea typeface="Courier New"/>
                <a:cs typeface="Courier New"/>
                <a:sym typeface="Courier New"/>
              </a:rPr>
              <a:t>#CHROM POS ID REF ALT QUAL FILTER INFO </a:t>
            </a:r>
            <a:r>
              <a:rPr lang="en-US" sz="1200" dirty="0">
                <a:solidFill>
                  <a:srgbClr val="FF0000"/>
                </a:solidFill>
                <a:latin typeface="Courier New"/>
                <a:ea typeface="Courier New"/>
                <a:cs typeface="Courier New"/>
                <a:sym typeface="Courier New"/>
              </a:rPr>
              <a:t>FORMAT NA00001 NA00002 NA00003 </a:t>
            </a:r>
          </a:p>
          <a:p>
            <a:pPr marL="0" lvl="0" indent="0">
              <a:spcBef>
                <a:spcPts val="200"/>
              </a:spcBef>
              <a:buSzTx/>
              <a:buNone/>
              <a:defRPr sz="1800"/>
            </a:pPr>
            <a:r>
              <a:rPr lang="en-US" sz="900" dirty="0">
                <a:latin typeface="Courier New"/>
                <a:ea typeface="Courier New"/>
                <a:cs typeface="Courier New"/>
                <a:sym typeface="Courier New"/>
              </a:rPr>
              <a:t>20 14370 rs6054257 G A 29 PASS NS=3;DP=14;AF=0.5;DB;H2 </a:t>
            </a:r>
            <a:r>
              <a:rPr lang="en-US" sz="900" dirty="0">
                <a:solidFill>
                  <a:srgbClr val="FF0000"/>
                </a:solidFill>
                <a:latin typeface="Courier New"/>
                <a:ea typeface="Courier New"/>
                <a:cs typeface="Courier New"/>
                <a:sym typeface="Courier New"/>
              </a:rPr>
              <a:t>GT:GQ:DP:HQ 0|0:48:1:51,51 1|0:48:8:51,51 1/1:43:5:.,. </a:t>
            </a:r>
          </a:p>
          <a:p>
            <a:pPr marL="0" lvl="0" indent="0">
              <a:spcBef>
                <a:spcPts val="200"/>
              </a:spcBef>
              <a:buSzTx/>
              <a:buNone/>
              <a:defRPr sz="1800"/>
            </a:pPr>
            <a:r>
              <a:rPr lang="en-US" sz="900" dirty="0">
                <a:latin typeface="Courier New"/>
                <a:ea typeface="Courier New"/>
                <a:cs typeface="Courier New"/>
                <a:sym typeface="Courier New"/>
              </a:rPr>
              <a:t>20 17330 . T A 3 q10 NS=3;DP=11;AF=0.017 </a:t>
            </a:r>
            <a:r>
              <a:rPr lang="en-US" sz="900" dirty="0">
                <a:solidFill>
                  <a:srgbClr val="FF0000"/>
                </a:solidFill>
                <a:latin typeface="Courier New"/>
                <a:ea typeface="Courier New"/>
                <a:cs typeface="Courier New"/>
                <a:sym typeface="Courier New"/>
              </a:rPr>
              <a:t>GT:GQ:DP:HQ 0|0:49:3:58,50 0|1:3:5:65,3 0/0:41:3 </a:t>
            </a:r>
          </a:p>
          <a:p>
            <a:pPr marL="0" lvl="0" indent="0">
              <a:spcBef>
                <a:spcPts val="200"/>
              </a:spcBef>
              <a:buSzTx/>
              <a:buNone/>
              <a:defRPr sz="1800"/>
            </a:pPr>
            <a:r>
              <a:rPr lang="en-US" sz="900" dirty="0">
                <a:latin typeface="Courier New"/>
                <a:ea typeface="Courier New"/>
                <a:cs typeface="Courier New"/>
                <a:sym typeface="Courier New"/>
              </a:rPr>
              <a:t>20 1110696 rs6040355 A G,T 67 PASS NS=2;DP=10;AF=0.333,0.667;AA=T;DB </a:t>
            </a:r>
            <a:r>
              <a:rPr lang="en-US" sz="900" dirty="0">
                <a:solidFill>
                  <a:srgbClr val="FF0000"/>
                </a:solidFill>
                <a:latin typeface="Courier New"/>
                <a:ea typeface="Courier New"/>
                <a:cs typeface="Courier New"/>
                <a:sym typeface="Courier New"/>
              </a:rPr>
              <a:t>GT:GQ:DP:HQ 1|2:21:6:23,27 2|1:2:0:18,2 2/2:35:4 </a:t>
            </a:r>
          </a:p>
        </p:txBody>
      </p:sp>
      <p:sp>
        <p:nvSpPr>
          <p:cNvPr id="3" name="Title 2"/>
          <p:cNvSpPr>
            <a:spLocks noGrp="1"/>
          </p:cNvSpPr>
          <p:nvPr>
            <p:ph type="title"/>
          </p:nvPr>
        </p:nvSpPr>
        <p:spPr/>
        <p:txBody>
          <a:bodyPr/>
          <a:lstStyle/>
          <a:p>
            <a:r>
              <a:rPr lang="en-US" dirty="0" smtClean="0"/>
              <a:t>VCF Files</a:t>
            </a:r>
            <a:endParaRPr lang="en-US" dirty="0"/>
          </a:p>
        </p:txBody>
      </p:sp>
    </p:spTree>
    <p:extLst>
      <p:ext uri="{BB962C8B-B14F-4D97-AF65-F5344CB8AC3E}">
        <p14:creationId xmlns:p14="http://schemas.microsoft.com/office/powerpoint/2010/main" val="34477553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999" y="1576800"/>
            <a:ext cx="8892001" cy="4629229"/>
          </a:xfrm>
        </p:spPr>
        <p:txBody>
          <a:bodyPr>
            <a:noAutofit/>
          </a:bodyPr>
          <a:lstStyle/>
          <a:p>
            <a:pPr marL="0" lvl="0" indent="0">
              <a:spcBef>
                <a:spcPts val="200"/>
              </a:spcBef>
              <a:buSzTx/>
              <a:buNone/>
              <a:defRPr sz="1800"/>
            </a:pP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fileformat</a:t>
            </a:r>
            <a:r>
              <a:rPr lang="en-US" sz="1000" dirty="0">
                <a:latin typeface="Courier New"/>
                <a:ea typeface="Courier New"/>
                <a:cs typeface="Courier New"/>
                <a:sym typeface="Courier New"/>
              </a:rPr>
              <a:t>=VCFv4.0 ##</a:t>
            </a:r>
            <a:r>
              <a:rPr lang="en-US" sz="1000" dirty="0" err="1">
                <a:latin typeface="Courier New"/>
                <a:ea typeface="Courier New"/>
                <a:cs typeface="Courier New"/>
                <a:sym typeface="Courier New"/>
              </a:rPr>
              <a:t>fileDate</a:t>
            </a:r>
            <a:r>
              <a:rPr lang="en-US" sz="1000" dirty="0">
                <a:latin typeface="Courier New"/>
                <a:ea typeface="Courier New"/>
                <a:cs typeface="Courier New"/>
                <a:sym typeface="Courier New"/>
              </a:rPr>
              <a:t>=20090805 </a:t>
            </a:r>
          </a:p>
          <a:p>
            <a:pPr marL="0" lvl="0" indent="0">
              <a:spcBef>
                <a:spcPts val="200"/>
              </a:spcBef>
              <a:buSzTx/>
              <a:buNone/>
              <a:defRPr sz="1800"/>
            </a:pPr>
            <a:r>
              <a:rPr lang="en-US" sz="1000" dirty="0">
                <a:latin typeface="Courier New"/>
                <a:ea typeface="Courier New"/>
                <a:cs typeface="Courier New"/>
                <a:sym typeface="Courier New"/>
              </a:rPr>
              <a:t>##source=myImputationProgramV3.1 </a:t>
            </a:r>
          </a:p>
          <a:p>
            <a:pPr marL="0" lvl="0" indent="0">
              <a:spcBef>
                <a:spcPts val="200"/>
              </a:spcBef>
              <a:buSzTx/>
              <a:buNone/>
              <a:defRPr sz="1800"/>
            </a:pPr>
            <a:r>
              <a:rPr lang="en-US" sz="1000" dirty="0">
                <a:latin typeface="Courier New"/>
                <a:ea typeface="Courier New"/>
                <a:cs typeface="Courier New"/>
                <a:sym typeface="Courier New"/>
              </a:rPr>
              <a:t>##reference=1000GenomesPilot-NCBI36 </a:t>
            </a:r>
          </a:p>
          <a:p>
            <a:pPr marL="0" lvl="0" indent="0">
              <a:spcBef>
                <a:spcPts val="200"/>
              </a:spcBef>
              <a:buSzTx/>
              <a:buNone/>
              <a:defRPr sz="1800"/>
            </a:pPr>
            <a:r>
              <a:rPr lang="en-US" sz="1000" dirty="0">
                <a:latin typeface="Courier New"/>
                <a:ea typeface="Courier New"/>
                <a:cs typeface="Courier New"/>
                <a:sym typeface="Courier New"/>
              </a:rPr>
              <a:t>##phasing=partial </a:t>
            </a:r>
          </a:p>
          <a:p>
            <a:pPr marL="0" lvl="0" indent="0">
              <a:spcBef>
                <a:spcPts val="200"/>
              </a:spcBef>
              <a:buSzTx/>
              <a:buNone/>
              <a:defRPr sz="1800"/>
            </a:pP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NS,Number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="Number of Samples With Data"&gt; ##INFO=&lt;ID=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="Total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AF,Number</a:t>
            </a:r>
            <a:r>
              <a:rPr lang="en-US" sz="1000" dirty="0">
                <a:latin typeface="Courier New"/>
                <a:ea typeface="Courier New"/>
                <a:cs typeface="Courier New"/>
                <a:sym typeface="Courier New"/>
              </a:rPr>
              <a:t>=.,Type=</a:t>
            </a:r>
            <a:r>
              <a:rPr lang="en-US" sz="1000" dirty="0" err="1">
                <a:latin typeface="Courier New"/>
                <a:ea typeface="Courier New"/>
                <a:cs typeface="Courier New"/>
                <a:sym typeface="Courier New"/>
              </a:rPr>
              <a:t>Float,Description</a:t>
            </a:r>
            <a:r>
              <a:rPr lang="en-US" sz="1000" dirty="0">
                <a:latin typeface="Courier New"/>
                <a:ea typeface="Courier New"/>
                <a:cs typeface="Courier New"/>
                <a:sym typeface="Courier New"/>
              </a:rPr>
              <a:t>="Allele Frequency"&gt;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AA,Number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="Ancestral Allele"&gt;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a:t>
            </a:r>
            <a:r>
              <a:rPr lang="en-US" sz="1000" dirty="0" err="1">
                <a:latin typeface="Courier New"/>
                <a:ea typeface="Courier New"/>
                <a:cs typeface="Courier New"/>
                <a:sym typeface="Courier New"/>
              </a:rPr>
              <a:t>DB,Number</a:t>
            </a:r>
            <a:r>
              <a:rPr lang="en-US" sz="1000" dirty="0">
                <a:latin typeface="Courier New"/>
                <a:ea typeface="Courier New"/>
                <a:cs typeface="Courier New"/>
                <a:sym typeface="Courier New"/>
              </a:rPr>
              <a:t>=0,Type=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a:t>
            </a:r>
            <a:r>
              <a:rPr lang="en-US" sz="1000" dirty="0" err="1">
                <a:latin typeface="Courier New"/>
                <a:ea typeface="Courier New"/>
                <a:cs typeface="Courier New"/>
                <a:sym typeface="Courier New"/>
              </a:rPr>
              <a:t>dbSNP</a:t>
            </a:r>
            <a:r>
              <a:rPr lang="en-US" sz="1000" dirty="0">
                <a:latin typeface="Courier New"/>
                <a:ea typeface="Courier New"/>
                <a:cs typeface="Courier New"/>
                <a:sym typeface="Courier New"/>
              </a:rPr>
              <a:t> membership, build 129"&gt;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INFO=&lt;ID=H2,Number=0,Type=</a:t>
            </a:r>
            <a:r>
              <a:rPr lang="en-US" sz="1000" dirty="0" err="1">
                <a:latin typeface="Courier New"/>
                <a:ea typeface="Courier New"/>
                <a:cs typeface="Courier New"/>
                <a:sym typeface="Courier New"/>
              </a:rPr>
              <a:t>Flag,Description</a:t>
            </a:r>
            <a:r>
              <a:rPr lang="en-US" sz="1000" dirty="0">
                <a:latin typeface="Courier New"/>
                <a:ea typeface="Courier New"/>
                <a:cs typeface="Courier New"/>
                <a:sym typeface="Courier New"/>
              </a:rPr>
              <a:t>="HapMap2 membership"&gt;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FILTER=&lt;ID=q10,Description="Quality below 10"&gt; </a:t>
            </a:r>
          </a:p>
          <a:p>
            <a:pPr marL="0" lvl="0" indent="0">
              <a:spcBef>
                <a:spcPts val="200"/>
              </a:spcBef>
              <a:buSzTx/>
              <a:buNone/>
              <a:defRPr sz="1800"/>
            </a:pPr>
            <a:r>
              <a:rPr lang="en-US" sz="1000" dirty="0">
                <a:latin typeface="Courier New"/>
                <a:ea typeface="Courier New"/>
                <a:cs typeface="Courier New"/>
                <a:sym typeface="Courier New"/>
              </a:rPr>
              <a:t>##FILTER=&lt;ID=s50,Description="Less than 50% of samples have data"&gt;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GT,Number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String,Description</a:t>
            </a:r>
            <a:r>
              <a:rPr lang="en-US" sz="1000" dirty="0">
                <a:latin typeface="Courier New"/>
                <a:ea typeface="Courier New"/>
                <a:cs typeface="Courier New"/>
                <a:sym typeface="Courier New"/>
              </a:rPr>
              <a:t>="Genotype"&gt;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GQ,Number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="Genotype Quality"&gt;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DP,Number</a:t>
            </a:r>
            <a:r>
              <a:rPr lang="en-US" sz="1000" dirty="0">
                <a:latin typeface="Courier New"/>
                <a:ea typeface="Courier New"/>
                <a:cs typeface="Courier New"/>
                <a:sym typeface="Courier New"/>
              </a:rPr>
              <a:t>=1,Type=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="Read Depth"&gt; </a:t>
            </a:r>
            <a:endParaRPr lang="en-US" sz="1000" dirty="0" smtClean="0">
              <a:latin typeface="Courier New"/>
              <a:ea typeface="Courier New"/>
              <a:cs typeface="Courier New"/>
              <a:sym typeface="Courier New"/>
            </a:endParaRPr>
          </a:p>
          <a:p>
            <a:pPr marL="0" lvl="0" indent="0">
              <a:spcBef>
                <a:spcPts val="200"/>
              </a:spcBef>
              <a:buSzTx/>
              <a:buNone/>
              <a:defRPr sz="1800"/>
            </a:pPr>
            <a:r>
              <a:rPr lang="en-US" sz="1000" dirty="0" smtClean="0">
                <a:latin typeface="Courier New"/>
                <a:ea typeface="Courier New"/>
                <a:cs typeface="Courier New"/>
                <a:sym typeface="Courier New"/>
              </a:rPr>
              <a:t>##</a:t>
            </a:r>
            <a:r>
              <a:rPr lang="en-US" sz="1000" dirty="0">
                <a:latin typeface="Courier New"/>
                <a:ea typeface="Courier New"/>
                <a:cs typeface="Courier New"/>
                <a:sym typeface="Courier New"/>
              </a:rPr>
              <a:t>FORMAT=&lt;ID=</a:t>
            </a:r>
            <a:r>
              <a:rPr lang="en-US" sz="1000" dirty="0" err="1">
                <a:latin typeface="Courier New"/>
                <a:ea typeface="Courier New"/>
                <a:cs typeface="Courier New"/>
                <a:sym typeface="Courier New"/>
              </a:rPr>
              <a:t>HQ,Number</a:t>
            </a:r>
            <a:r>
              <a:rPr lang="en-US" sz="1000" dirty="0">
                <a:latin typeface="Courier New"/>
                <a:ea typeface="Courier New"/>
                <a:cs typeface="Courier New"/>
                <a:sym typeface="Courier New"/>
              </a:rPr>
              <a:t>=2,Type=</a:t>
            </a:r>
            <a:r>
              <a:rPr lang="en-US" sz="1000" dirty="0" err="1">
                <a:latin typeface="Courier New"/>
                <a:ea typeface="Courier New"/>
                <a:cs typeface="Courier New"/>
                <a:sym typeface="Courier New"/>
              </a:rPr>
              <a:t>Integer,Description</a:t>
            </a:r>
            <a:r>
              <a:rPr lang="en-US" sz="1000" dirty="0">
                <a:latin typeface="Courier New"/>
                <a:ea typeface="Courier New"/>
                <a:cs typeface="Courier New"/>
                <a:sym typeface="Courier New"/>
              </a:rPr>
              <a:t>="Haplotype Quality"&gt; </a:t>
            </a:r>
          </a:p>
          <a:p>
            <a:pPr marL="0" lvl="0" indent="0">
              <a:spcBef>
                <a:spcPts val="200"/>
              </a:spcBef>
              <a:buSzTx/>
              <a:buNone/>
              <a:defRPr sz="1800"/>
            </a:pPr>
            <a:r>
              <a:rPr lang="en-US" sz="1400" b="1" dirty="0" smtClean="0">
                <a:latin typeface="Courier New"/>
                <a:ea typeface="Courier New"/>
                <a:cs typeface="Courier New"/>
                <a:sym typeface="Courier New"/>
              </a:rPr>
              <a:t>#FORMAT 		  	NA00001 			NA00002 			NA00003 </a:t>
            </a:r>
            <a:endParaRPr lang="en-US" sz="1400" b="1" dirty="0">
              <a:latin typeface="Courier New"/>
              <a:ea typeface="Courier New"/>
              <a:cs typeface="Courier New"/>
              <a:sym typeface="Courier New"/>
            </a:endParaRPr>
          </a:p>
          <a:p>
            <a:pPr marL="0" lvl="0" indent="0">
              <a:spcBef>
                <a:spcPts val="200"/>
              </a:spcBef>
              <a:buSzTx/>
              <a:buNone/>
              <a:defRPr sz="1800"/>
            </a:pPr>
            <a:r>
              <a:rPr lang="en-US" sz="1400" b="1" dirty="0" smtClean="0">
                <a:latin typeface="Courier New"/>
                <a:ea typeface="Courier New"/>
                <a:cs typeface="Courier New"/>
                <a:sym typeface="Courier New"/>
              </a:rPr>
              <a:t>GT:GQ:DP:HQ 		0|0:48:1:51,51 	1|0:48:8:51,51 	1/1:43:5</a:t>
            </a:r>
            <a:r>
              <a:rPr lang="en-US" sz="1400" b="1" dirty="0">
                <a:latin typeface="Courier New"/>
                <a:ea typeface="Courier New"/>
                <a:cs typeface="Courier New"/>
                <a:sym typeface="Courier New"/>
              </a:rPr>
              <a:t>:.,. </a:t>
            </a:r>
          </a:p>
          <a:p>
            <a:pPr marL="0" lvl="0" indent="0">
              <a:spcBef>
                <a:spcPts val="200"/>
              </a:spcBef>
              <a:buSzTx/>
              <a:buNone/>
              <a:defRPr sz="1800"/>
            </a:pPr>
            <a:r>
              <a:rPr lang="en-US" sz="1400" b="1" dirty="0" smtClean="0">
                <a:latin typeface="Courier New"/>
                <a:ea typeface="Courier New"/>
                <a:cs typeface="Courier New"/>
                <a:sym typeface="Courier New"/>
              </a:rPr>
              <a:t>GT:GQ:DP:HQ 		0|0:49:3:58,50 	0|1:3:5:65,3 	0/0:41:3 </a:t>
            </a:r>
            <a:endParaRPr lang="en-US" sz="1400" b="1" dirty="0">
              <a:latin typeface="Courier New"/>
              <a:ea typeface="Courier New"/>
              <a:cs typeface="Courier New"/>
              <a:sym typeface="Courier New"/>
            </a:endParaRPr>
          </a:p>
          <a:p>
            <a:pPr marL="0" lvl="0" indent="0">
              <a:spcBef>
                <a:spcPts val="200"/>
              </a:spcBef>
              <a:buSzTx/>
              <a:buNone/>
              <a:defRPr sz="1800"/>
            </a:pPr>
            <a:r>
              <a:rPr lang="en-US" sz="1400" b="1" dirty="0" smtClean="0">
                <a:latin typeface="Courier New"/>
                <a:ea typeface="Courier New"/>
                <a:cs typeface="Courier New"/>
                <a:sym typeface="Courier New"/>
              </a:rPr>
              <a:t>GT:GQ:DP:HQ 		1|2:21:6:23,27 	2|1:2:0:18,2 	2/2:35:4 </a:t>
            </a:r>
            <a:endParaRPr lang="en-US" sz="1400" b="1" dirty="0">
              <a:latin typeface="Courier New"/>
              <a:ea typeface="Courier New"/>
              <a:cs typeface="Courier New"/>
              <a:sym typeface="Courier New"/>
            </a:endParaRPr>
          </a:p>
        </p:txBody>
      </p:sp>
      <p:sp>
        <p:nvSpPr>
          <p:cNvPr id="3" name="Title 2"/>
          <p:cNvSpPr>
            <a:spLocks noGrp="1"/>
          </p:cNvSpPr>
          <p:nvPr>
            <p:ph type="title"/>
          </p:nvPr>
        </p:nvSpPr>
        <p:spPr/>
        <p:txBody>
          <a:bodyPr/>
          <a:lstStyle/>
          <a:p>
            <a:r>
              <a:rPr lang="en-US" dirty="0" smtClean="0"/>
              <a:t>VCF </a:t>
            </a:r>
            <a:r>
              <a:rPr lang="en-US" dirty="0"/>
              <a:t>Files</a:t>
            </a:r>
          </a:p>
        </p:txBody>
      </p:sp>
    </p:spTree>
    <p:extLst>
      <p:ext uri="{BB962C8B-B14F-4D97-AF65-F5344CB8AC3E}">
        <p14:creationId xmlns:p14="http://schemas.microsoft.com/office/powerpoint/2010/main" val="386154369"/>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52124" t="5" b="5"/>
          <a:stretch/>
        </p:blipFill>
        <p:spPr>
          <a:xfrm>
            <a:off x="2642568" y="1576388"/>
            <a:ext cx="3851832" cy="5281612"/>
          </a:xfrm>
        </p:spPr>
      </p:pic>
      <p:sp>
        <p:nvSpPr>
          <p:cNvPr id="3" name="Title 2"/>
          <p:cNvSpPr>
            <a:spLocks noGrp="1"/>
          </p:cNvSpPr>
          <p:nvPr>
            <p:ph type="title"/>
          </p:nvPr>
        </p:nvSpPr>
        <p:spPr/>
        <p:txBody>
          <a:bodyPr/>
          <a:lstStyle/>
          <a:p>
            <a:r>
              <a:rPr lang="en-US" dirty="0" smtClean="0"/>
              <a:t>Joint genotyping</a:t>
            </a:r>
            <a:endParaRPr lang="en-US" dirty="0"/>
          </a:p>
        </p:txBody>
      </p:sp>
    </p:spTree>
    <p:extLst>
      <p:ext uri="{BB962C8B-B14F-4D97-AF65-F5344CB8AC3E}">
        <p14:creationId xmlns:p14="http://schemas.microsoft.com/office/powerpoint/2010/main" val="55628723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gVCF</a:t>
            </a:r>
            <a:r>
              <a:rPr lang="en-US" dirty="0" smtClean="0"/>
              <a:t> </a:t>
            </a:r>
            <a:r>
              <a:rPr lang="en-US" dirty="0"/>
              <a:t>Files</a:t>
            </a:r>
          </a:p>
        </p:txBody>
      </p:sp>
      <p:sp>
        <p:nvSpPr>
          <p:cNvPr id="4" name="Shape 551"/>
          <p:cNvSpPr>
            <a:spLocks noGrp="1"/>
          </p:cNvSpPr>
          <p:nvPr>
            <p:ph idx="1"/>
          </p:nvPr>
        </p:nvSpPr>
        <p:spPr>
          <a:xfrm>
            <a:off x="252000" y="1576800"/>
            <a:ext cx="9140194" cy="4719497"/>
          </a:xfrm>
          <a:prstGeom prst="rect">
            <a:avLst/>
          </a:prstGeom>
        </p:spPr>
        <p:txBody>
          <a:bodyPr>
            <a:normAutofit/>
          </a:bodyPr>
          <a:lstStyle/>
          <a:p>
            <a:pPr marL="0" lvl="0" indent="0">
              <a:spcBef>
                <a:spcPts val="200"/>
              </a:spcBef>
              <a:buSzTx/>
              <a:buNone/>
              <a:defRPr sz="1800"/>
            </a:pPr>
            <a:r>
              <a:rPr lang="en-US" b="1" dirty="0" smtClean="0">
                <a:cs typeface="Courier New"/>
              </a:rPr>
              <a:t>New </a:t>
            </a:r>
            <a:r>
              <a:rPr lang="en-US" b="1" dirty="0" err="1" smtClean="0">
                <a:cs typeface="Courier New"/>
              </a:rPr>
              <a:t>gVCF</a:t>
            </a:r>
            <a:r>
              <a:rPr lang="en-US" b="1" dirty="0" smtClean="0">
                <a:cs typeface="Courier New"/>
              </a:rPr>
              <a:t>			       Old </a:t>
            </a:r>
            <a:r>
              <a:rPr lang="en-US" b="1" dirty="0" err="1" smtClean="0">
                <a:cs typeface="Courier New"/>
              </a:rPr>
              <a:t>gVCF</a:t>
            </a:r>
            <a:endParaRPr lang="en-US" b="1" dirty="0" smtClean="0">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b="1" dirty="0" smtClean="0">
              <a:latin typeface="Courier New"/>
              <a:cs typeface="Courier New"/>
            </a:endParaRPr>
          </a:p>
          <a:p>
            <a:pPr marL="0" lvl="0" indent="0">
              <a:spcBef>
                <a:spcPts val="200"/>
              </a:spcBef>
              <a:buSzTx/>
              <a:buNone/>
              <a:defRPr sz="1800"/>
            </a:pPr>
            <a:endParaRPr lang="en-US" b="1" dirty="0">
              <a:latin typeface="Courier New"/>
              <a:cs typeface="Courier New"/>
            </a:endParaRPr>
          </a:p>
          <a:p>
            <a:pPr marL="0" lvl="0" indent="0">
              <a:spcBef>
                <a:spcPts val="200"/>
              </a:spcBef>
              <a:buSzTx/>
              <a:buNone/>
              <a:defRPr sz="1800"/>
            </a:pPr>
            <a:endParaRPr lang="en-US" sz="1600" b="1" dirty="0" smtClean="0">
              <a:latin typeface="Courier New"/>
              <a:cs typeface="Courier New"/>
            </a:endParaRPr>
          </a:p>
          <a:p>
            <a:pPr marL="0" lvl="0" indent="0">
              <a:spcBef>
                <a:spcPts val="200"/>
              </a:spcBef>
              <a:buSzTx/>
              <a:buNone/>
              <a:defRPr sz="1800"/>
            </a:pPr>
            <a:endParaRPr lang="en-US" sz="1600" b="1" dirty="0" smtClean="0">
              <a:latin typeface="Courier New"/>
              <a:cs typeface="Courier New"/>
            </a:endParaRPr>
          </a:p>
          <a:p>
            <a:pPr marL="0" lvl="0" indent="0">
              <a:spcBef>
                <a:spcPts val="200"/>
              </a:spcBef>
              <a:buSzTx/>
              <a:buNone/>
              <a:defRPr sz="1800"/>
            </a:pPr>
            <a:endParaRPr lang="en-US" sz="1600" b="1" dirty="0">
              <a:latin typeface="Courier New"/>
              <a:cs typeface="Courier New"/>
            </a:endParaRPr>
          </a:p>
          <a:p>
            <a:pPr marL="0" lvl="0" indent="0">
              <a:spcBef>
                <a:spcPts val="200"/>
              </a:spcBef>
              <a:buSzTx/>
              <a:buNone/>
              <a:defRPr sz="1800"/>
            </a:pPr>
            <a:r>
              <a:rPr lang="en-US" sz="1600" dirty="0" smtClean="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=0(inclusive),</a:t>
            </a:r>
            <a:r>
              <a:rPr lang="en-US" sz="1600" dirty="0" err="1">
                <a:latin typeface="Courier New"/>
                <a:cs typeface="Courier New"/>
              </a:rPr>
              <a:t>maxGQ</a:t>
            </a:r>
            <a:r>
              <a:rPr lang="en-US" sz="1600" dirty="0">
                <a:latin typeface="Courier New"/>
                <a:cs typeface="Courier New"/>
              </a:rPr>
              <a:t>=5(exclusive)</a:t>
            </a:r>
          </a:p>
          <a:p>
            <a:pPr marL="0" indent="0">
              <a:buNone/>
            </a:pPr>
            <a:r>
              <a:rPr lang="en-US" sz="1600" dirty="0">
                <a:latin typeface="Courier New"/>
                <a:cs typeface="Courier New"/>
              </a:rPr>
              <a:t>##</a:t>
            </a:r>
            <a:r>
              <a:rPr lang="en-US" sz="1600" dirty="0" err="1">
                <a:latin typeface="Courier New"/>
                <a:cs typeface="Courier New"/>
              </a:rPr>
              <a:t>GVCFBlock</a:t>
            </a:r>
            <a:r>
              <a:rPr lang="en-US" sz="1600" dirty="0">
                <a:latin typeface="Courier New"/>
                <a:cs typeface="Courier New"/>
              </a:rPr>
              <a:t>=</a:t>
            </a:r>
            <a:r>
              <a:rPr lang="en-US" sz="1600" dirty="0" err="1">
                <a:latin typeface="Courier New"/>
                <a:cs typeface="Courier New"/>
              </a:rPr>
              <a:t>minGQ</a:t>
            </a:r>
            <a:r>
              <a:rPr lang="en-US" sz="1600" dirty="0">
                <a:latin typeface="Courier New"/>
                <a:cs typeface="Courier New"/>
              </a:rPr>
              <a:t>=20(inclusive),</a:t>
            </a:r>
            <a:r>
              <a:rPr lang="en-US" sz="1600" dirty="0" err="1">
                <a:latin typeface="Courier New"/>
                <a:cs typeface="Courier New"/>
              </a:rPr>
              <a:t>maxGQ</a:t>
            </a:r>
            <a:r>
              <a:rPr lang="en-US" sz="1600" dirty="0">
                <a:latin typeface="Courier New"/>
                <a:cs typeface="Courier New"/>
              </a:rPr>
              <a:t>=60(exclusive)</a:t>
            </a:r>
          </a:p>
          <a:p>
            <a:pPr marL="0" indent="0">
              <a:buNone/>
            </a:pPr>
            <a:r>
              <a:rPr lang="en-US" sz="1600" dirty="0" smtClean="0">
                <a:latin typeface="Courier New"/>
                <a:cs typeface="Courier New"/>
              </a:rPr>
              <a:t>##</a:t>
            </a:r>
            <a:r>
              <a:rPr lang="en-US" sz="1600" dirty="0" err="1" smtClean="0">
                <a:latin typeface="Courier New"/>
                <a:cs typeface="Courier New"/>
              </a:rPr>
              <a:t>GVCFBlock</a:t>
            </a:r>
            <a:r>
              <a:rPr lang="en-US" sz="1600" dirty="0" smtClean="0">
                <a:latin typeface="Courier New"/>
                <a:cs typeface="Courier New"/>
              </a:rPr>
              <a:t>=</a:t>
            </a:r>
            <a:r>
              <a:rPr lang="en-US" sz="1600" dirty="0" err="1" smtClean="0">
                <a:latin typeface="Courier New"/>
                <a:cs typeface="Courier New"/>
              </a:rPr>
              <a:t>minGQ</a:t>
            </a:r>
            <a:r>
              <a:rPr lang="en-US" sz="1600" dirty="0" smtClean="0">
                <a:latin typeface="Courier New"/>
                <a:cs typeface="Courier New"/>
              </a:rPr>
              <a:t>=5(inclusive),</a:t>
            </a:r>
            <a:r>
              <a:rPr lang="en-US" sz="1600" dirty="0" err="1" smtClean="0">
                <a:latin typeface="Courier New"/>
                <a:cs typeface="Courier New"/>
              </a:rPr>
              <a:t>maxGQ</a:t>
            </a:r>
            <a:r>
              <a:rPr lang="en-US" sz="1600" dirty="0" smtClean="0">
                <a:latin typeface="Courier New"/>
                <a:cs typeface="Courier New"/>
              </a:rPr>
              <a:t>=20(exclusive)</a:t>
            </a:r>
            <a:endParaRPr sz="1600" dirty="0" smtClean="0">
              <a:latin typeface="Courier New"/>
              <a:ea typeface="Courier New"/>
              <a:cs typeface="Courier New"/>
              <a:sym typeface="Courier New"/>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106"/>
          <a:stretch/>
        </p:blipFill>
        <p:spPr>
          <a:xfrm>
            <a:off x="252000" y="1861371"/>
            <a:ext cx="4334868" cy="3402960"/>
          </a:xfrm>
          <a:prstGeom prst="rect">
            <a:avLst/>
          </a:prstGeom>
        </p:spPr>
      </p:pic>
    </p:spTree>
    <p:extLst>
      <p:ext uri="{BB962C8B-B14F-4D97-AF65-F5344CB8AC3E}">
        <p14:creationId xmlns:p14="http://schemas.microsoft.com/office/powerpoint/2010/main" val="21149188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a:t>
            </a:r>
            <a:r>
              <a:rPr lang="en-US" dirty="0" err="1" smtClean="0">
                <a:latin typeface="Monaco" charset="0"/>
                <a:ea typeface="Monaco" charset="0"/>
                <a:cs typeface="Monaco" charset="0"/>
              </a:rPr>
              <a:t>nnovar</a:t>
            </a:r>
            <a:r>
              <a:rPr lang="en-US" dirty="0" smtClean="0">
                <a:latin typeface="Monaco" charset="0"/>
                <a:ea typeface="Monaco" charset="0"/>
                <a:cs typeface="Monaco" charset="0"/>
              </a:rPr>
              <a:t> /</a:t>
            </a:r>
            <a:r>
              <a:rPr lang="en-US" dirty="0" err="1" smtClean="0">
                <a:latin typeface="Monaco" charset="0"/>
                <a:ea typeface="Monaco" charset="0"/>
                <a:cs typeface="Monaco" charset="0"/>
              </a:rPr>
              <a:t>snpEff</a:t>
            </a:r>
            <a:r>
              <a:rPr lang="en-US" dirty="0" smtClean="0">
                <a:latin typeface="Monaco" charset="0"/>
                <a:ea typeface="Monaco" charset="0"/>
                <a:cs typeface="Monaco" charset="0"/>
              </a:rPr>
              <a:t> / </a:t>
            </a:r>
            <a:r>
              <a:rPr lang="en-US" dirty="0" err="1" smtClean="0">
                <a:latin typeface="Monaco" charset="0"/>
                <a:ea typeface="Monaco" charset="0"/>
                <a:cs typeface="Monaco" charset="0"/>
              </a:rPr>
              <a:t>vep</a:t>
            </a:r>
            <a:endParaRPr lang="en-US" dirty="0" smtClean="0">
              <a:latin typeface="Monaco" charset="0"/>
              <a:ea typeface="Monaco" charset="0"/>
              <a:cs typeface="Monaco" charset="0"/>
            </a:endParaRPr>
          </a:p>
          <a:p>
            <a:pPr marL="0" indent="0" defTabSz="914400">
              <a:spcBef>
                <a:spcPts val="0"/>
              </a:spcBef>
              <a:buNone/>
            </a:pPr>
            <a:endParaRPr lang="en-US" dirty="0" smtClean="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a:t>
            </a:r>
            <a:r>
              <a:rPr lang="en-US" sz="1400" dirty="0" smtClean="0">
                <a:latin typeface="Courier New"/>
                <a:ea typeface="Courier New"/>
                <a:cs typeface="Courier New"/>
                <a:sym typeface="Courier New"/>
              </a:rPr>
              <a:t>QUAL</a:t>
            </a:r>
          </a:p>
          <a:p>
            <a:pPr marL="0" lvl="0" indent="0">
              <a:spcBef>
                <a:spcPts val="200"/>
              </a:spcBef>
              <a:buSzTx/>
              <a:buNone/>
              <a:defRPr sz="1800"/>
            </a:pPr>
            <a:r>
              <a:rPr lang="en-US" sz="1400" dirty="0" smtClean="0">
                <a:latin typeface="Courier New"/>
                <a:ea typeface="Courier New"/>
                <a:cs typeface="Courier New"/>
                <a:sym typeface="Courier New"/>
              </a:rPr>
              <a:t>20 </a:t>
            </a:r>
            <a:r>
              <a:rPr lang="en-US" sz="1400" dirty="0">
                <a:latin typeface="Courier New"/>
                <a:ea typeface="Courier New"/>
                <a:cs typeface="Courier New"/>
                <a:sym typeface="Courier New"/>
              </a:rPr>
              <a:t>14370 rs6054257 G A </a:t>
            </a:r>
            <a:r>
              <a:rPr lang="en-US" sz="1400" dirty="0" smtClean="0">
                <a:latin typeface="Courier New"/>
                <a:ea typeface="Courier New"/>
                <a:cs typeface="Courier New"/>
                <a:sym typeface="Courier New"/>
              </a:rPr>
              <a:t>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defTabSz="914400">
              <a:spcBef>
                <a:spcPts val="0"/>
              </a:spcBef>
            </a:pPr>
            <a:r>
              <a:rPr lang="en-US" dirty="0" smtClean="0"/>
              <a:t>Gene-based</a:t>
            </a:r>
          </a:p>
          <a:p>
            <a:pPr lvl="1" defTabSz="914400">
              <a:spcBef>
                <a:spcPts val="0"/>
              </a:spcBef>
            </a:pPr>
            <a:r>
              <a:rPr lang="en-US" dirty="0" smtClean="0"/>
              <a:t>Non-synonymous/synonymous</a:t>
            </a:r>
          </a:p>
          <a:p>
            <a:pPr defTabSz="914400">
              <a:spcBef>
                <a:spcPts val="0"/>
              </a:spcBef>
            </a:pPr>
            <a:r>
              <a:rPr lang="en-US" dirty="0" smtClean="0"/>
              <a:t>Region-based</a:t>
            </a:r>
          </a:p>
          <a:p>
            <a:pPr lvl="1" defTabSz="914400">
              <a:spcBef>
                <a:spcPts val="0"/>
              </a:spcBef>
            </a:pPr>
            <a:r>
              <a:rPr lang="en-US" dirty="0" err="1" smtClean="0"/>
              <a:t>CpG</a:t>
            </a:r>
            <a:r>
              <a:rPr lang="en-US" dirty="0" smtClean="0"/>
              <a:t>-islands</a:t>
            </a:r>
          </a:p>
          <a:p>
            <a:pPr lvl="1" defTabSz="914400">
              <a:spcBef>
                <a:spcPts val="0"/>
              </a:spcBef>
            </a:pPr>
            <a:r>
              <a:rPr lang="en-US" dirty="0" smtClean="0"/>
              <a:t>Conserved regions</a:t>
            </a:r>
          </a:p>
          <a:p>
            <a:pPr lvl="1" defTabSz="914400">
              <a:spcBef>
                <a:spcPts val="0"/>
              </a:spcBef>
            </a:pPr>
            <a:r>
              <a:rPr lang="en-US" dirty="0"/>
              <a:t>P</a:t>
            </a:r>
            <a:r>
              <a:rPr lang="en-US" dirty="0" smtClean="0"/>
              <a:t>redicted </a:t>
            </a:r>
            <a:r>
              <a:rPr lang="en-US" dirty="0"/>
              <a:t>transcription factor binding sites</a:t>
            </a:r>
            <a:endParaRPr lang="en-US" dirty="0" smtClean="0"/>
          </a:p>
          <a:p>
            <a:pPr defTabSz="914400">
              <a:spcBef>
                <a:spcPts val="0"/>
              </a:spcBef>
            </a:pPr>
            <a:r>
              <a:rPr lang="en-US" dirty="0" smtClean="0"/>
              <a:t>Filter-based</a:t>
            </a:r>
          </a:p>
          <a:p>
            <a:pPr lvl="1" defTabSz="914400">
              <a:spcBef>
                <a:spcPts val="0"/>
              </a:spcBef>
            </a:pPr>
            <a:r>
              <a:rPr lang="en-US" dirty="0" err="1" smtClean="0"/>
              <a:t>dbSNP</a:t>
            </a:r>
            <a:endParaRPr lang="en-US" dirty="0" smtClean="0"/>
          </a:p>
          <a:p>
            <a:pPr lvl="1" defTabSz="914400">
              <a:spcBef>
                <a:spcPts val="0"/>
              </a:spcBef>
            </a:pPr>
            <a:r>
              <a:rPr lang="en-US" dirty="0" smtClean="0"/>
              <a:t>1000G</a:t>
            </a:r>
          </a:p>
          <a:p>
            <a:pPr lvl="1" defTabSz="914400">
              <a:spcBef>
                <a:spcPts val="0"/>
              </a:spcBef>
            </a:pPr>
            <a:r>
              <a:rPr lang="en-US" dirty="0" smtClean="0"/>
              <a:t>COSMIC</a:t>
            </a:r>
            <a:endParaRPr lang="en-US" dirty="0"/>
          </a:p>
        </p:txBody>
      </p:sp>
      <p:sp>
        <p:nvSpPr>
          <p:cNvPr id="3" name="Title 2"/>
          <p:cNvSpPr>
            <a:spLocks noGrp="1"/>
          </p:cNvSpPr>
          <p:nvPr>
            <p:ph type="title"/>
          </p:nvPr>
        </p:nvSpPr>
        <p:spPr/>
        <p:txBody>
          <a:bodyPr/>
          <a:lstStyle/>
          <a:p>
            <a:r>
              <a:rPr lang="en-US" dirty="0" smtClean="0"/>
              <a:t>Annotation &amp; Filtering</a:t>
            </a:r>
            <a:endParaRPr lang="en-US" dirty="0"/>
          </a:p>
        </p:txBody>
      </p:sp>
    </p:spTree>
    <p:extLst>
      <p:ext uri="{BB962C8B-B14F-4D97-AF65-F5344CB8AC3E}">
        <p14:creationId xmlns:p14="http://schemas.microsoft.com/office/powerpoint/2010/main" val="1890103648"/>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defTabSz="914400">
              <a:spcBef>
                <a:spcPts val="0"/>
              </a:spcBef>
              <a:buNone/>
            </a:pPr>
            <a:r>
              <a:rPr lang="en-US" dirty="0">
                <a:latin typeface="Monaco" charset="0"/>
                <a:ea typeface="Monaco" charset="0"/>
                <a:cs typeface="Monaco" charset="0"/>
              </a:rPr>
              <a:t>module load </a:t>
            </a:r>
            <a:r>
              <a:rPr lang="en-US" dirty="0" err="1">
                <a:latin typeface="Monaco" charset="0"/>
                <a:ea typeface="Monaco" charset="0"/>
                <a:cs typeface="Monaco" charset="0"/>
              </a:rPr>
              <a:t>a</a:t>
            </a:r>
            <a:r>
              <a:rPr lang="en-US" dirty="0" err="1" smtClean="0">
                <a:latin typeface="Monaco" charset="0"/>
                <a:ea typeface="Monaco" charset="0"/>
                <a:cs typeface="Monaco" charset="0"/>
              </a:rPr>
              <a:t>nnovar</a:t>
            </a:r>
            <a:r>
              <a:rPr lang="en-US" dirty="0" smtClean="0">
                <a:latin typeface="Monaco" charset="0"/>
                <a:ea typeface="Monaco" charset="0"/>
                <a:cs typeface="Monaco" charset="0"/>
              </a:rPr>
              <a:t> /</a:t>
            </a:r>
            <a:r>
              <a:rPr lang="en-US" dirty="0" err="1" smtClean="0">
                <a:latin typeface="Monaco" charset="0"/>
                <a:ea typeface="Monaco" charset="0"/>
                <a:cs typeface="Monaco" charset="0"/>
              </a:rPr>
              <a:t>snpEff</a:t>
            </a:r>
            <a:r>
              <a:rPr lang="en-US" dirty="0" smtClean="0">
                <a:latin typeface="Monaco" charset="0"/>
                <a:ea typeface="Monaco" charset="0"/>
                <a:cs typeface="Monaco" charset="0"/>
              </a:rPr>
              <a:t> / </a:t>
            </a:r>
            <a:r>
              <a:rPr lang="en-US" dirty="0" err="1" smtClean="0">
                <a:latin typeface="Monaco" charset="0"/>
                <a:ea typeface="Monaco" charset="0"/>
                <a:cs typeface="Monaco" charset="0"/>
              </a:rPr>
              <a:t>vep</a:t>
            </a:r>
            <a:endParaRPr lang="en-US" dirty="0" smtClean="0">
              <a:latin typeface="Monaco" charset="0"/>
              <a:ea typeface="Monaco" charset="0"/>
              <a:cs typeface="Monaco" charset="0"/>
            </a:endParaRPr>
          </a:p>
          <a:p>
            <a:pPr marL="0" indent="0" defTabSz="914400">
              <a:spcBef>
                <a:spcPts val="0"/>
              </a:spcBef>
              <a:buNone/>
            </a:pPr>
            <a:endParaRPr lang="en-US" dirty="0" smtClean="0">
              <a:latin typeface="Monaco" charset="0"/>
              <a:ea typeface="Monaco" charset="0"/>
              <a:cs typeface="Monaco" charset="0"/>
            </a:endParaRPr>
          </a:p>
          <a:p>
            <a:pPr marL="0" lvl="0" indent="0">
              <a:spcBef>
                <a:spcPts val="200"/>
              </a:spcBef>
              <a:buSzTx/>
              <a:buNone/>
              <a:defRPr sz="1800"/>
            </a:pPr>
            <a:r>
              <a:rPr lang="en-US" sz="1400" dirty="0">
                <a:latin typeface="Courier New"/>
                <a:ea typeface="Courier New"/>
                <a:cs typeface="Courier New"/>
                <a:sym typeface="Courier New"/>
              </a:rPr>
              <a:t>#CHROM POS ID REF ALT </a:t>
            </a:r>
            <a:r>
              <a:rPr lang="en-US" sz="1400" dirty="0" smtClean="0">
                <a:latin typeface="Courier New"/>
                <a:ea typeface="Courier New"/>
                <a:cs typeface="Courier New"/>
                <a:sym typeface="Courier New"/>
              </a:rPr>
              <a:t>QUAL</a:t>
            </a:r>
          </a:p>
          <a:p>
            <a:pPr marL="0" lvl="0" indent="0">
              <a:spcBef>
                <a:spcPts val="200"/>
              </a:spcBef>
              <a:buSzTx/>
              <a:buNone/>
              <a:defRPr sz="1800"/>
            </a:pPr>
            <a:r>
              <a:rPr lang="en-US" sz="1400" dirty="0" smtClean="0">
                <a:latin typeface="Courier New"/>
                <a:ea typeface="Courier New"/>
                <a:cs typeface="Courier New"/>
                <a:sym typeface="Courier New"/>
              </a:rPr>
              <a:t>20 </a:t>
            </a:r>
            <a:r>
              <a:rPr lang="en-US" sz="1400" dirty="0">
                <a:latin typeface="Courier New"/>
                <a:ea typeface="Courier New"/>
                <a:cs typeface="Courier New"/>
                <a:sym typeface="Courier New"/>
              </a:rPr>
              <a:t>14370 rs6054257 G A </a:t>
            </a:r>
            <a:r>
              <a:rPr lang="en-US" sz="1400" dirty="0" smtClean="0">
                <a:latin typeface="Courier New"/>
                <a:ea typeface="Courier New"/>
                <a:cs typeface="Courier New"/>
                <a:sym typeface="Courier New"/>
              </a:rPr>
              <a:t>29</a:t>
            </a:r>
            <a:endParaRPr lang="en-US" sz="1400" dirty="0">
              <a:latin typeface="Monaco" charset="0"/>
              <a:ea typeface="Monaco" charset="0"/>
              <a:cs typeface="Monaco" charset="0"/>
            </a:endParaRP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defTabSz="914400">
              <a:spcBef>
                <a:spcPts val="0"/>
              </a:spcBef>
            </a:pPr>
            <a:r>
              <a:rPr lang="en-US" dirty="0" smtClean="0"/>
              <a:t>Gene-based</a:t>
            </a:r>
          </a:p>
          <a:p>
            <a:pPr lvl="1" defTabSz="914400">
              <a:spcBef>
                <a:spcPts val="0"/>
              </a:spcBef>
            </a:pPr>
            <a:r>
              <a:rPr lang="en-US" dirty="0" smtClean="0"/>
              <a:t>Non-synonymous/synonymous</a:t>
            </a:r>
          </a:p>
          <a:p>
            <a:pPr defTabSz="914400">
              <a:spcBef>
                <a:spcPts val="0"/>
              </a:spcBef>
            </a:pPr>
            <a:r>
              <a:rPr lang="en-US" dirty="0" smtClean="0"/>
              <a:t>Region-based</a:t>
            </a:r>
          </a:p>
          <a:p>
            <a:pPr lvl="1" defTabSz="914400">
              <a:spcBef>
                <a:spcPts val="0"/>
              </a:spcBef>
            </a:pPr>
            <a:r>
              <a:rPr lang="en-US" dirty="0" err="1" smtClean="0"/>
              <a:t>CpG</a:t>
            </a:r>
            <a:r>
              <a:rPr lang="en-US" dirty="0" smtClean="0"/>
              <a:t>-islands</a:t>
            </a:r>
          </a:p>
          <a:p>
            <a:pPr lvl="1" defTabSz="914400">
              <a:spcBef>
                <a:spcPts val="0"/>
              </a:spcBef>
            </a:pPr>
            <a:r>
              <a:rPr lang="en-US" dirty="0" smtClean="0"/>
              <a:t>Conserved regions</a:t>
            </a:r>
          </a:p>
          <a:p>
            <a:pPr lvl="1" defTabSz="914400">
              <a:spcBef>
                <a:spcPts val="0"/>
              </a:spcBef>
            </a:pPr>
            <a:r>
              <a:rPr lang="en-US" dirty="0"/>
              <a:t>P</a:t>
            </a:r>
            <a:r>
              <a:rPr lang="en-US" dirty="0" smtClean="0"/>
              <a:t>redicted </a:t>
            </a:r>
            <a:r>
              <a:rPr lang="en-US" dirty="0"/>
              <a:t>transcription factor binding sites</a:t>
            </a:r>
            <a:endParaRPr lang="en-US" dirty="0" smtClean="0"/>
          </a:p>
          <a:p>
            <a:pPr defTabSz="914400">
              <a:spcBef>
                <a:spcPts val="0"/>
              </a:spcBef>
            </a:pPr>
            <a:r>
              <a:rPr lang="en-US" dirty="0" smtClean="0"/>
              <a:t>Filter-based</a:t>
            </a:r>
          </a:p>
          <a:p>
            <a:pPr lvl="1" defTabSz="914400">
              <a:spcBef>
                <a:spcPts val="0"/>
              </a:spcBef>
            </a:pPr>
            <a:r>
              <a:rPr lang="en-US" dirty="0" err="1" smtClean="0"/>
              <a:t>dbSNP</a:t>
            </a:r>
            <a:endParaRPr lang="en-US" dirty="0" smtClean="0"/>
          </a:p>
          <a:p>
            <a:pPr lvl="1" defTabSz="914400">
              <a:spcBef>
                <a:spcPts val="0"/>
              </a:spcBef>
            </a:pPr>
            <a:r>
              <a:rPr lang="en-US" dirty="0" smtClean="0"/>
              <a:t>1000G</a:t>
            </a:r>
          </a:p>
          <a:p>
            <a:pPr lvl="1" defTabSz="914400">
              <a:spcBef>
                <a:spcPts val="0"/>
              </a:spcBef>
            </a:pPr>
            <a:r>
              <a:rPr lang="en-US" dirty="0" smtClean="0"/>
              <a:t>COSMIC</a:t>
            </a:r>
            <a:endParaRPr lang="en-US" dirty="0"/>
          </a:p>
        </p:txBody>
      </p:sp>
      <p:sp>
        <p:nvSpPr>
          <p:cNvPr id="3" name="Title 2"/>
          <p:cNvSpPr>
            <a:spLocks noGrp="1"/>
          </p:cNvSpPr>
          <p:nvPr>
            <p:ph type="title"/>
          </p:nvPr>
        </p:nvSpPr>
        <p:spPr/>
        <p:txBody>
          <a:bodyPr/>
          <a:lstStyle/>
          <a:p>
            <a:r>
              <a:rPr lang="en-US" dirty="0" smtClean="0"/>
              <a:t>Annotation &amp; Filtering</a:t>
            </a:r>
            <a:endParaRPr lang="en-US" dirty="0"/>
          </a:p>
        </p:txBody>
      </p:sp>
      <p:sp>
        <p:nvSpPr>
          <p:cNvPr id="5" name="TextBox 4"/>
          <p:cNvSpPr txBox="1"/>
          <p:nvPr/>
        </p:nvSpPr>
        <p:spPr>
          <a:xfrm rot="19005030">
            <a:off x="4755466" y="4802035"/>
            <a:ext cx="4681434" cy="523220"/>
          </a:xfrm>
          <a:prstGeom prst="rect">
            <a:avLst/>
          </a:prstGeom>
          <a:noFill/>
          <a:ln>
            <a:noFill/>
          </a:ln>
        </p:spPr>
        <p:txBody>
          <a:bodyPr wrap="square" rtlCol="0">
            <a:spAutoFit/>
          </a:bodyPr>
          <a:lstStyle/>
          <a:p>
            <a:r>
              <a:rPr lang="en-US" sz="2800" dirty="0" smtClean="0">
                <a:ln w="0">
                  <a:solidFill>
                    <a:srgbClr val="FF0000"/>
                  </a:solidFill>
                </a:ln>
                <a:solidFill>
                  <a:srgbClr val="FF0000"/>
                </a:solidFill>
                <a:effectLst>
                  <a:outerShdw blurRad="38100" dist="19050" dir="2700000" algn="tl" rotWithShape="0">
                    <a:schemeClr val="dk1">
                      <a:alpha val="40000"/>
                    </a:schemeClr>
                  </a:outerShdw>
                </a:effectLst>
              </a:rPr>
              <a:t>USE THE </a:t>
            </a:r>
            <a:r>
              <a:rPr lang="en-US" sz="2800" smtClean="0">
                <a:ln w="0">
                  <a:solidFill>
                    <a:srgbClr val="FF0000"/>
                  </a:solidFill>
                </a:ln>
                <a:solidFill>
                  <a:srgbClr val="FF0000"/>
                </a:solidFill>
                <a:effectLst>
                  <a:outerShdw blurRad="38100" dist="19050" dir="2700000" algn="tl" rotWithShape="0">
                    <a:schemeClr val="dk1">
                      <a:alpha val="40000"/>
                    </a:schemeClr>
                  </a:outerShdw>
                </a:effectLst>
              </a:rPr>
              <a:t>SAME REFERENCE!</a:t>
            </a:r>
            <a:endParaRPr lang="en-US" sz="2800" dirty="0">
              <a:ln w="0">
                <a:solidFill>
                  <a:srgbClr val="FF0000"/>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76230197"/>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a:latin typeface="Monaco" charset="0"/>
                <a:ea typeface="Monaco" charset="0"/>
                <a:cs typeface="Monaco" charset="0"/>
              </a:rPr>
              <a:t>module load GATK</a:t>
            </a:r>
          </a:p>
          <a:p>
            <a:pPr marL="0" indent="0">
              <a:buNone/>
            </a:pPr>
            <a:endParaRPr lang="en-US" dirty="0" smtClean="0"/>
          </a:p>
          <a:p>
            <a:pPr marL="0" lvl="0" indent="0">
              <a:spcBef>
                <a:spcPts val="200"/>
              </a:spcBef>
              <a:buSzTx/>
              <a:buNone/>
              <a:defRPr sz="1800"/>
            </a:pPr>
            <a:r>
              <a:rPr lang="en-US" sz="1400" dirty="0">
                <a:latin typeface="Courier New"/>
                <a:ea typeface="Courier New"/>
                <a:cs typeface="Courier New"/>
                <a:sym typeface="Courier New"/>
              </a:rPr>
              <a:t>#CHROM POS ID REF ALT QUAL FILTER INFO </a:t>
            </a:r>
            <a:r>
              <a:rPr lang="en-US" sz="1400" dirty="0" smtClean="0">
                <a:latin typeface="Courier New"/>
                <a:ea typeface="Courier New"/>
                <a:cs typeface="Courier New"/>
                <a:sym typeface="Courier New"/>
              </a:rPr>
              <a:t>FORMAT</a:t>
            </a:r>
            <a:endParaRPr lang="en-US" sz="1400" dirty="0">
              <a:latin typeface="Courier New"/>
              <a:ea typeface="Courier New"/>
              <a:cs typeface="Courier New"/>
              <a:sym typeface="Courier New"/>
            </a:endParaRPr>
          </a:p>
          <a:p>
            <a:pPr marL="0" lvl="0" indent="0">
              <a:spcBef>
                <a:spcPts val="200"/>
              </a:spcBef>
              <a:buSzTx/>
              <a:buNone/>
              <a:defRPr sz="1800"/>
            </a:pPr>
            <a:r>
              <a:rPr lang="en-US" sz="1400" dirty="0">
                <a:latin typeface="Courier New"/>
                <a:ea typeface="Courier New"/>
                <a:cs typeface="Courier New"/>
                <a:sym typeface="Courier New"/>
              </a:rPr>
              <a:t>20 14370 rs6054257 G A 29 PASS NS=3;DP=14;AF=0.5;DB;H2 </a:t>
            </a:r>
            <a:r>
              <a:rPr lang="en-US" sz="1400" dirty="0" smtClean="0">
                <a:latin typeface="Courier New"/>
                <a:ea typeface="Courier New"/>
                <a:cs typeface="Courier New"/>
                <a:sym typeface="Courier New"/>
              </a:rPr>
              <a:t>GT:GQ:DP:HQ</a:t>
            </a:r>
            <a:endParaRPr lang="en-US" dirty="0"/>
          </a:p>
          <a:p>
            <a:pPr marL="0" indent="0">
              <a:buNone/>
            </a:pPr>
            <a:endParaRPr lang="en-US" dirty="0"/>
          </a:p>
          <a:p>
            <a:pPr marL="0" indent="0">
              <a:buNone/>
            </a:pPr>
            <a:r>
              <a:rPr lang="en-US" dirty="0" err="1" smtClean="0"/>
              <a:t>VariantFiltration</a:t>
            </a:r>
            <a:endParaRPr lang="en-US" dirty="0" smtClean="0"/>
          </a:p>
          <a:p>
            <a:pPr marL="0" indent="0">
              <a:buNone/>
            </a:pPr>
            <a:r>
              <a:rPr lang="en-US" dirty="0"/>
              <a:t>	--</a:t>
            </a:r>
            <a:r>
              <a:rPr lang="en-US" dirty="0" err="1"/>
              <a:t>filterExpression</a:t>
            </a:r>
            <a:r>
              <a:rPr lang="en-US" dirty="0"/>
              <a:t> </a:t>
            </a:r>
            <a:r>
              <a:rPr lang="en-US" dirty="0" smtClean="0"/>
              <a:t>”QUAL &gt; 30”</a:t>
            </a:r>
          </a:p>
          <a:p>
            <a:pPr marL="0" indent="0">
              <a:buNone/>
            </a:pPr>
            <a:r>
              <a:rPr lang="en-US" dirty="0"/>
              <a:t>	</a:t>
            </a:r>
            <a:r>
              <a:rPr lang="en-US" dirty="0" smtClean="0"/>
              <a:t>--</a:t>
            </a:r>
            <a:r>
              <a:rPr lang="en-US" dirty="0" err="1"/>
              <a:t>filterName</a:t>
            </a:r>
            <a:r>
              <a:rPr lang="en-US" dirty="0"/>
              <a:t> </a:t>
            </a:r>
            <a:r>
              <a:rPr lang="en-US" dirty="0" err="1" smtClean="0"/>
              <a:t>QUAL_filter</a:t>
            </a:r>
            <a:endParaRPr lang="en-US" dirty="0" smtClean="0"/>
          </a:p>
          <a:p>
            <a:pPr marL="0" indent="0">
              <a:buNone/>
            </a:pPr>
            <a:r>
              <a:rPr lang="en-US" dirty="0" smtClean="0"/>
              <a:t>	--</a:t>
            </a:r>
            <a:r>
              <a:rPr lang="en-US" dirty="0" err="1"/>
              <a:t>filterExpression</a:t>
            </a:r>
            <a:r>
              <a:rPr lang="en-US" dirty="0"/>
              <a:t> </a:t>
            </a:r>
            <a:r>
              <a:rPr lang="en-US" dirty="0" smtClean="0"/>
              <a:t> "</a:t>
            </a:r>
            <a:r>
              <a:rPr lang="en-US" dirty="0"/>
              <a:t>QUAL / DP &lt; 10.0"</a:t>
            </a:r>
            <a:endParaRPr lang="en-US" dirty="0" smtClean="0"/>
          </a:p>
          <a:p>
            <a:pPr marL="0" indent="0">
              <a:buNone/>
            </a:pPr>
            <a:r>
              <a:rPr lang="en-US" dirty="0"/>
              <a:t>	</a:t>
            </a:r>
            <a:r>
              <a:rPr lang="en-US" dirty="0" smtClean="0"/>
              <a:t>--</a:t>
            </a:r>
            <a:r>
              <a:rPr lang="en-US" dirty="0" err="1"/>
              <a:t>filterName</a:t>
            </a:r>
            <a:r>
              <a:rPr lang="en-US" dirty="0"/>
              <a:t> </a:t>
            </a:r>
            <a:r>
              <a:rPr lang="en-US" dirty="0" err="1" smtClean="0"/>
              <a:t>QUALDP_filter</a:t>
            </a:r>
            <a:endParaRPr lang="en-US" dirty="0"/>
          </a:p>
          <a:p>
            <a:pPr marL="0" indent="0">
              <a:buNone/>
            </a:pPr>
            <a:endParaRPr lang="en-US" dirty="0" smtClean="0"/>
          </a:p>
          <a:p>
            <a:pPr marL="0"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Annotation &amp; Filtering</a:t>
            </a:r>
            <a:endParaRPr lang="en-US" dirty="0"/>
          </a:p>
        </p:txBody>
      </p:sp>
    </p:spTree>
    <p:extLst>
      <p:ext uri="{BB962C8B-B14F-4D97-AF65-F5344CB8AC3E}">
        <p14:creationId xmlns:p14="http://schemas.microsoft.com/office/powerpoint/2010/main" val="115606875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26467985"/>
              </p:ext>
            </p:extLst>
          </p:nvPr>
        </p:nvGraphicFramePr>
        <p:xfrm>
          <a:off x="583141" y="1582527"/>
          <a:ext cx="4833607" cy="504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sz="3600" dirty="0" smtClean="0"/>
              <a:t>File naming conventions</a:t>
            </a:r>
            <a:endParaRPr lang="en-US" sz="3600" dirty="0"/>
          </a:p>
        </p:txBody>
      </p:sp>
      <p:sp>
        <p:nvSpPr>
          <p:cNvPr id="10" name="Shape 571"/>
          <p:cNvSpPr txBox="1">
            <a:spLocks/>
          </p:cNvSpPr>
          <p:nvPr/>
        </p:nvSpPr>
        <p:spPr>
          <a:xfrm>
            <a:off x="4673699" y="2219347"/>
            <a:ext cx="4008646" cy="4405706"/>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pPr>
            <a:r>
              <a:rPr lang="sv-SE" sz="2400" dirty="0" err="1" smtClean="0"/>
              <a:t>Use</a:t>
            </a:r>
            <a:r>
              <a:rPr lang="sv-SE" sz="2400" dirty="0" smtClean="0"/>
              <a:t> informative </a:t>
            </a:r>
            <a:r>
              <a:rPr lang="sv-SE" sz="2400" dirty="0" err="1" smtClean="0"/>
              <a:t>file</a:t>
            </a:r>
            <a:r>
              <a:rPr lang="sv-SE" sz="2400" dirty="0"/>
              <a:t> </a:t>
            </a:r>
            <a:r>
              <a:rPr lang="sv-SE" sz="2400" dirty="0" err="1" smtClean="0"/>
              <a:t>names</a:t>
            </a:r>
            <a:endParaRPr lang="sv-SE" sz="2400" dirty="0" smtClean="0"/>
          </a:p>
          <a:p>
            <a:pPr>
              <a:defRPr sz="1800"/>
            </a:pPr>
            <a:endParaRPr lang="en-US" sz="2400" dirty="0" smtClean="0"/>
          </a:p>
          <a:p>
            <a:pPr>
              <a:defRPr sz="1800"/>
            </a:pPr>
            <a:r>
              <a:rPr lang="en-US" sz="2400" dirty="0" smtClean="0"/>
              <a:t>create a new output file in each process</a:t>
            </a:r>
          </a:p>
          <a:p>
            <a:pPr>
              <a:defRPr sz="1800"/>
            </a:pPr>
            <a:endParaRPr lang="en-US" sz="2400" dirty="0" smtClean="0"/>
          </a:p>
          <a:p>
            <a:pPr>
              <a:defRPr sz="1800"/>
            </a:pPr>
            <a:r>
              <a:rPr lang="en-US" sz="2400" dirty="0" smtClean="0"/>
              <a:t>I</a:t>
            </a:r>
            <a:r>
              <a:rPr lang="sv-SE" sz="2400" dirty="0" err="1" smtClean="0"/>
              <a:t>nclude</a:t>
            </a:r>
            <a:r>
              <a:rPr lang="sv-SE" sz="2400" dirty="0" smtClean="0"/>
              <a:t> </a:t>
            </a:r>
            <a:r>
              <a:rPr lang="sv-SE" sz="2400" dirty="0" err="1" smtClean="0"/>
              <a:t>description</a:t>
            </a:r>
            <a:r>
              <a:rPr lang="sv-SE" sz="2400" dirty="0" smtClean="0"/>
              <a:t> </a:t>
            </a:r>
            <a:r>
              <a:rPr lang="sv-SE" sz="2400" dirty="0" err="1" smtClean="0"/>
              <a:t>of</a:t>
            </a:r>
            <a:r>
              <a:rPr lang="sv-SE" sz="2400" dirty="0" smtClean="0"/>
              <a:t> process in output </a:t>
            </a:r>
            <a:r>
              <a:rPr lang="sv-SE" sz="2400" dirty="0" err="1" smtClean="0"/>
              <a:t>file</a:t>
            </a:r>
            <a:r>
              <a:rPr lang="sv-SE" sz="2400" dirty="0" smtClean="0"/>
              <a:t> </a:t>
            </a:r>
            <a:r>
              <a:rPr lang="sv-SE" sz="2400" dirty="0" err="1" smtClean="0"/>
              <a:t>name</a:t>
            </a:r>
            <a:endParaRPr lang="sv-SE" sz="2400" dirty="0" smtClean="0"/>
          </a:p>
          <a:p>
            <a:pPr marL="0" indent="0">
              <a:buFont typeface="Arial"/>
              <a:buNone/>
              <a:defRPr sz="1800"/>
            </a:pPr>
            <a:endParaRPr lang="sv-SE" sz="2800" dirty="0" smtClean="0"/>
          </a:p>
        </p:txBody>
      </p:sp>
    </p:spTree>
    <p:extLst>
      <p:ext uri="{BB962C8B-B14F-4D97-AF65-F5344CB8AC3E}">
        <p14:creationId xmlns:p14="http://schemas.microsoft.com/office/powerpoint/2010/main" val="122207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00" y="1576798"/>
            <a:ext cx="8640000" cy="1401293"/>
          </a:xfrm>
        </p:spPr>
        <p:txBody>
          <a:bodyPr>
            <a:normAutofit/>
          </a:bodyPr>
          <a:lstStyle/>
          <a:p>
            <a:pPr marL="0" lvl="1" indent="0">
              <a:buNone/>
            </a:pPr>
            <a:r>
              <a:rPr lang="en-US" dirty="0" smtClean="0"/>
              <a:t>A position where sample sequence does not agree with reference genome sequence</a:t>
            </a:r>
            <a:br>
              <a:rPr lang="en-US" dirty="0" smtClean="0"/>
            </a:br>
            <a:r>
              <a:rPr lang="en-US" dirty="0" smtClean="0"/>
              <a:t/>
            </a:r>
            <a:br>
              <a:rPr lang="en-US" dirty="0" smtClean="0"/>
            </a:br>
            <a:endParaRPr lang="en-US" dirty="0"/>
          </a:p>
        </p:txBody>
      </p:sp>
      <p:sp>
        <p:nvSpPr>
          <p:cNvPr id="3" name="Title 2"/>
          <p:cNvSpPr>
            <a:spLocks noGrp="1"/>
          </p:cNvSpPr>
          <p:nvPr>
            <p:ph type="title"/>
          </p:nvPr>
        </p:nvSpPr>
        <p:spPr/>
        <p:txBody>
          <a:bodyPr/>
          <a:lstStyle/>
          <a:p>
            <a:r>
              <a:rPr lang="en-US" dirty="0" smtClean="0"/>
              <a:t>Variants</a:t>
            </a:r>
            <a:endParaRPr lang="en-US" dirty="0"/>
          </a:p>
        </p:txBody>
      </p:sp>
      <p:sp>
        <p:nvSpPr>
          <p:cNvPr id="6" name="Content Placeholder 1"/>
          <p:cNvSpPr txBox="1">
            <a:spLocks/>
          </p:cNvSpPr>
          <p:nvPr/>
        </p:nvSpPr>
        <p:spPr>
          <a:xfrm>
            <a:off x="252000" y="2978091"/>
            <a:ext cx="8640000" cy="3473043"/>
          </a:xfrm>
          <a:prstGeom prst="rect">
            <a:avLst/>
          </a:prstGeom>
        </p:spPr>
        <p:txBody>
          <a:bodyPr vert="horz" lIns="0" tIns="0" rIns="0" bIns="0" rtlCol="0">
            <a:normAutofit/>
          </a:bodyPr>
          <a:lstStyle>
            <a:lvl1pPr marL="342900" indent="-342900" algn="l" defTabSz="457200" rtl="0" eaLnBrk="1" latinLnBrk="0" hangingPunct="1">
              <a:spcBef>
                <a:spcPct val="20000"/>
              </a:spcBef>
              <a:buFont typeface="Arial"/>
              <a:buChar char="•"/>
              <a:defRPr sz="2000" kern="1200">
                <a:solidFill>
                  <a:schemeClr val="tx1"/>
                </a:solidFill>
                <a:latin typeface="+mn-lt"/>
                <a:ea typeface="+mn-ea"/>
                <a:cs typeface="Arial"/>
              </a:defRPr>
            </a:lvl1pPr>
            <a:lvl2pPr marL="742950" indent="-285750" algn="l" defTabSz="457200" rtl="0" eaLnBrk="1" latinLnBrk="0" hangingPunct="1">
              <a:spcBef>
                <a:spcPct val="20000"/>
              </a:spcBef>
              <a:buFont typeface="Arial"/>
              <a:buChar char="–"/>
              <a:defRPr sz="2000" kern="1200">
                <a:solidFill>
                  <a:schemeClr val="tx1"/>
                </a:solidFill>
                <a:latin typeface="+mn-lt"/>
                <a:ea typeface="+mn-ea"/>
                <a:cs typeface="Arial"/>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lvl="1" indent="0" algn="ctr">
              <a:buNone/>
            </a:pPr>
            <a:r>
              <a:rPr lang="en-US" dirty="0">
                <a:cs typeface="Courier"/>
              </a:rPr>
              <a:t>Reference:		</a:t>
            </a:r>
            <a:r>
              <a:rPr lang="en-US" dirty="0" smtClean="0">
                <a:cs typeface="Courier"/>
              </a:rPr>
              <a:t>...</a:t>
            </a:r>
            <a:r>
              <a:rPr lang="en-US" dirty="0">
                <a:cs typeface="Courier"/>
              </a:rPr>
              <a:t>GTGCGTAGACTGCTAGATCGAAGA</a:t>
            </a:r>
            <a:r>
              <a:rPr lang="en-US" dirty="0" smtClean="0">
                <a:cs typeface="Courier"/>
              </a:rPr>
              <a:t>...</a:t>
            </a:r>
          </a:p>
          <a:p>
            <a:pPr marL="0" lvl="1" indent="0" algn="ctr">
              <a:buNone/>
            </a:pPr>
            <a:r>
              <a:rPr lang="en-US" dirty="0" smtClean="0">
                <a:cs typeface="Courier"/>
              </a:rPr>
              <a:t>Sample:</a:t>
            </a:r>
            <a:r>
              <a:rPr lang="en-US" dirty="0">
                <a:cs typeface="Courier"/>
              </a:rPr>
              <a:t>		</a:t>
            </a:r>
            <a:r>
              <a:rPr lang="en-US" dirty="0" smtClean="0">
                <a:cs typeface="Courier"/>
              </a:rPr>
              <a:t>...GTGCGTAGACTG</a:t>
            </a:r>
            <a:r>
              <a:rPr lang="en-US" dirty="0" smtClean="0">
                <a:solidFill>
                  <a:srgbClr val="FF0000"/>
                </a:solidFill>
                <a:cs typeface="Courier"/>
              </a:rPr>
              <a:t>A</a:t>
            </a:r>
            <a:r>
              <a:rPr lang="en-US" dirty="0" smtClean="0">
                <a:cs typeface="Courier"/>
              </a:rPr>
              <a:t>TAGATCGAAGA</a:t>
            </a:r>
            <a:r>
              <a:rPr lang="en-US" dirty="0">
                <a:cs typeface="Courier"/>
              </a:rPr>
              <a:t>...</a:t>
            </a:r>
          </a:p>
          <a:p>
            <a:pPr marL="0" lvl="1" indent="0" algn="ctr">
              <a:buNone/>
            </a:pPr>
            <a:endParaRPr lang="en-US" dirty="0" smtClean="0">
              <a:cs typeface="Courier"/>
            </a:endParaRPr>
          </a:p>
          <a:p>
            <a:pPr marL="0" lvl="1" indent="0" algn="ctr">
              <a:buNone/>
            </a:pPr>
            <a:endParaRPr lang="en-US" dirty="0">
              <a:cs typeface="Courier"/>
            </a:endParaRPr>
          </a:p>
          <a:p>
            <a:pPr marL="0" lvl="1" indent="0" algn="ctr">
              <a:buFont typeface="Arial"/>
              <a:buNone/>
            </a:pPr>
            <a:r>
              <a:rPr lang="en-US" dirty="0" smtClean="0"/>
              <a:t/>
            </a:r>
            <a:br>
              <a:rPr lang="en-US" dirty="0" smtClean="0"/>
            </a:br>
            <a:r>
              <a:rPr lang="en-US" dirty="0" smtClean="0"/>
              <a:t/>
            </a:r>
            <a:br>
              <a:rPr lang="en-US" dirty="0" smtClean="0"/>
            </a:br>
            <a:endParaRPr lang="en-US" dirty="0"/>
          </a:p>
        </p:txBody>
      </p:sp>
    </p:spTree>
    <p:extLst>
      <p:ext uri="{BB962C8B-B14F-4D97-AF65-F5344CB8AC3E}">
        <p14:creationId xmlns:p14="http://schemas.microsoft.com/office/powerpoint/2010/main" val="89870316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 name="Shape 570"/>
          <p:cNvSpPr>
            <a:spLocks noGrp="1"/>
          </p:cNvSpPr>
          <p:nvPr>
            <p:ph type="title"/>
          </p:nvPr>
        </p:nvSpPr>
        <p:spPr>
          <a:xfrm>
            <a:off x="203200" y="400652"/>
            <a:ext cx="9144000" cy="1143001"/>
          </a:xfrm>
          <a:prstGeom prst="rect">
            <a:avLst/>
          </a:prstGeom>
        </p:spPr>
        <p:txBody>
          <a:bodyPr/>
          <a:lstStyle>
            <a:lvl1pPr defTabSz="448055">
              <a:defRPr sz="4312">
                <a:solidFill>
                  <a:srgbClr val="FF6600"/>
                </a:solidFill>
              </a:defRPr>
            </a:lvl1pPr>
          </a:lstStyle>
          <a:p>
            <a:pPr lvl="0">
              <a:defRPr sz="1800">
                <a:solidFill>
                  <a:srgbClr val="000000"/>
                </a:solidFill>
              </a:defRPr>
            </a:pPr>
            <a:r>
              <a:rPr lang="sv-SE" sz="4000" dirty="0" err="1" smtClean="0"/>
              <a:t>File</a:t>
            </a:r>
            <a:r>
              <a:rPr lang="sv-SE" sz="4000" dirty="0" smtClean="0"/>
              <a:t> </a:t>
            </a:r>
            <a:r>
              <a:rPr lang="sv-SE" sz="4000" dirty="0" err="1" smtClean="0"/>
              <a:t>naming</a:t>
            </a:r>
            <a:r>
              <a:rPr lang="sv-SE" sz="4000" dirty="0" smtClean="0"/>
              <a:t> </a:t>
            </a:r>
            <a:r>
              <a:rPr lang="sv-SE" sz="4000" dirty="0" err="1" smtClean="0"/>
              <a:t>conventions</a:t>
            </a:r>
            <a:r>
              <a:rPr lang="sv-SE" sz="4000" dirty="0" smtClean="0"/>
              <a:t> </a:t>
            </a:r>
            <a:endParaRPr sz="4000" dirty="0"/>
          </a:p>
        </p:txBody>
      </p:sp>
      <p:graphicFrame>
        <p:nvGraphicFramePr>
          <p:cNvPr id="5" name="Content Placeholder 3"/>
          <p:cNvGraphicFramePr>
            <a:graphicFrameLocks/>
          </p:cNvGraphicFramePr>
          <p:nvPr>
            <p:extLst>
              <p:ext uri="{D42A27DB-BD31-4B8C-83A1-F6EECF244321}">
                <p14:modId xmlns:p14="http://schemas.microsoft.com/office/powerpoint/2010/main" val="2688200230"/>
              </p:ext>
            </p:extLst>
          </p:nvPr>
        </p:nvGraphicFramePr>
        <p:xfrm>
          <a:off x="4258559" y="1543653"/>
          <a:ext cx="4833607" cy="5042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3"/>
          <p:cNvGraphicFramePr>
            <a:graphicFrameLocks noGrp="1"/>
          </p:cNvGraphicFramePr>
          <p:nvPr>
            <p:ph idx="1"/>
            <p:extLst>
              <p:ext uri="{D42A27DB-BD31-4B8C-83A1-F6EECF244321}">
                <p14:modId xmlns:p14="http://schemas.microsoft.com/office/powerpoint/2010/main" val="1575952860"/>
              </p:ext>
            </p:extLst>
          </p:nvPr>
        </p:nvGraphicFramePr>
        <p:xfrm>
          <a:off x="583141" y="1582527"/>
          <a:ext cx="4833607" cy="50425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922638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250038" y="647471"/>
            <a:ext cx="1351652" cy="246221"/>
          </a:xfrm>
          <a:prstGeom prst="rect">
            <a:avLst/>
          </a:prstGeom>
          <a:noFill/>
        </p:spPr>
        <p:txBody>
          <a:bodyPr wrap="none" rtlCol="0">
            <a:spAutoFit/>
          </a:bodyPr>
          <a:lstStyle/>
          <a:p>
            <a:r>
              <a:rPr lang="en-US" sz="1000" dirty="0" smtClean="0">
                <a:solidFill>
                  <a:srgbClr val="000000"/>
                </a:solidFill>
              </a:rPr>
              <a:t>Sample1: NA06984</a:t>
            </a:r>
            <a:endParaRPr lang="en-US" sz="1000" dirty="0">
              <a:solidFill>
                <a:srgbClr val="000000"/>
              </a:solidFill>
            </a:endParaRPr>
          </a:p>
        </p:txBody>
      </p:sp>
      <p:sp>
        <p:nvSpPr>
          <p:cNvPr id="36" name="Rectangle 35"/>
          <p:cNvSpPr/>
          <p:nvPr/>
        </p:nvSpPr>
        <p:spPr>
          <a:xfrm>
            <a:off x="1885420" y="178703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AddOrReplaceReadGroups</a:t>
            </a:r>
            <a:endParaRPr lang="en-US" sz="1000" dirty="0">
              <a:solidFill>
                <a:srgbClr val="000000"/>
              </a:solidFill>
            </a:endParaRPr>
          </a:p>
        </p:txBody>
      </p:sp>
      <p:sp>
        <p:nvSpPr>
          <p:cNvPr id="38" name="Rectangle 37"/>
          <p:cNvSpPr/>
          <p:nvPr/>
        </p:nvSpPr>
        <p:spPr>
          <a:xfrm>
            <a:off x="1885420" y="239598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RealignerTargetCreator</a:t>
            </a:r>
            <a:endParaRPr lang="en-US" sz="1000" dirty="0">
              <a:solidFill>
                <a:srgbClr val="000000"/>
              </a:solidFill>
            </a:endParaRPr>
          </a:p>
        </p:txBody>
      </p:sp>
      <p:sp>
        <p:nvSpPr>
          <p:cNvPr id="39" name="Rectangle 38"/>
          <p:cNvSpPr/>
          <p:nvPr/>
        </p:nvSpPr>
        <p:spPr>
          <a:xfrm>
            <a:off x="1885420" y="2700456"/>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IndelRealigner</a:t>
            </a:r>
            <a:endParaRPr lang="en-US" sz="1000" dirty="0">
              <a:solidFill>
                <a:srgbClr val="000000"/>
              </a:solidFill>
            </a:endParaRPr>
          </a:p>
        </p:txBody>
      </p:sp>
      <p:sp>
        <p:nvSpPr>
          <p:cNvPr id="40" name="Rectangle 39"/>
          <p:cNvSpPr/>
          <p:nvPr/>
        </p:nvSpPr>
        <p:spPr>
          <a:xfrm>
            <a:off x="1885420" y="300493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MarkDuplicates</a:t>
            </a:r>
            <a:endParaRPr lang="en-US" sz="1000" dirty="0">
              <a:solidFill>
                <a:srgbClr val="000000"/>
              </a:solidFill>
            </a:endParaRPr>
          </a:p>
        </p:txBody>
      </p:sp>
      <p:sp>
        <p:nvSpPr>
          <p:cNvPr id="41" name="Rectangle 40"/>
          <p:cNvSpPr/>
          <p:nvPr/>
        </p:nvSpPr>
        <p:spPr>
          <a:xfrm>
            <a:off x="1885420" y="330940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42" name="Rectangle 41"/>
          <p:cNvSpPr/>
          <p:nvPr/>
        </p:nvSpPr>
        <p:spPr>
          <a:xfrm>
            <a:off x="1885420" y="209150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43" name="Rectangle 42"/>
          <p:cNvSpPr/>
          <p:nvPr/>
        </p:nvSpPr>
        <p:spPr>
          <a:xfrm>
            <a:off x="1885420" y="361387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BaseRecalibrator</a:t>
            </a:r>
            <a:endParaRPr lang="en-US" sz="1000" dirty="0">
              <a:solidFill>
                <a:srgbClr val="000000"/>
              </a:solidFill>
            </a:endParaRPr>
          </a:p>
        </p:txBody>
      </p:sp>
      <p:sp>
        <p:nvSpPr>
          <p:cNvPr id="44" name="Rectangle 43"/>
          <p:cNvSpPr/>
          <p:nvPr/>
        </p:nvSpPr>
        <p:spPr>
          <a:xfrm>
            <a:off x="1885420" y="3918349"/>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PrintReads</a:t>
            </a:r>
            <a:endParaRPr lang="en-US" sz="1000" dirty="0">
              <a:solidFill>
                <a:srgbClr val="000000"/>
              </a:solidFill>
            </a:endParaRPr>
          </a:p>
        </p:txBody>
      </p:sp>
      <p:sp>
        <p:nvSpPr>
          <p:cNvPr id="49" name="Data 48"/>
          <p:cNvSpPr/>
          <p:nvPr/>
        </p:nvSpPr>
        <p:spPr>
          <a:xfrm>
            <a:off x="822734" y="4297221"/>
            <a:ext cx="4191142"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NA06984.realign.dedup.recal.bam</a:t>
            </a:r>
            <a:endParaRPr lang="en-US" sz="1000" dirty="0">
              <a:solidFill>
                <a:srgbClr val="000000"/>
              </a:solidFill>
            </a:endParaRPr>
          </a:p>
        </p:txBody>
      </p:sp>
      <p:sp>
        <p:nvSpPr>
          <p:cNvPr id="52" name="Rectangle 51"/>
          <p:cNvSpPr/>
          <p:nvPr/>
        </p:nvSpPr>
        <p:spPr>
          <a:xfrm>
            <a:off x="1885420" y="464571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HaplotypeCaller</a:t>
            </a:r>
            <a:endParaRPr lang="en-US" sz="1000" dirty="0">
              <a:solidFill>
                <a:srgbClr val="000000"/>
              </a:solidFill>
            </a:endParaRPr>
          </a:p>
        </p:txBody>
      </p:sp>
      <p:sp>
        <p:nvSpPr>
          <p:cNvPr id="54" name="Data 53"/>
          <p:cNvSpPr/>
          <p:nvPr/>
        </p:nvSpPr>
        <p:spPr>
          <a:xfrm>
            <a:off x="2010439" y="4983728"/>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NA06984.g.vcf</a:t>
            </a:r>
            <a:endParaRPr lang="en-US" sz="1000" dirty="0">
              <a:solidFill>
                <a:srgbClr val="000000"/>
              </a:solidFill>
            </a:endParaRPr>
          </a:p>
        </p:txBody>
      </p:sp>
      <p:sp>
        <p:nvSpPr>
          <p:cNvPr id="56" name="Rectangle 55"/>
          <p:cNvSpPr/>
          <p:nvPr/>
        </p:nvSpPr>
        <p:spPr>
          <a:xfrm>
            <a:off x="3621515" y="5478172"/>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GenotypeGVCFs</a:t>
            </a:r>
            <a:endParaRPr lang="en-US" sz="1000" dirty="0">
              <a:solidFill>
                <a:srgbClr val="000000"/>
              </a:solidFill>
            </a:endParaRPr>
          </a:p>
        </p:txBody>
      </p:sp>
      <p:sp>
        <p:nvSpPr>
          <p:cNvPr id="60" name="Data 59"/>
          <p:cNvSpPr/>
          <p:nvPr/>
        </p:nvSpPr>
        <p:spPr>
          <a:xfrm>
            <a:off x="3664887" y="5783294"/>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smtClean="0">
                <a:solidFill>
                  <a:srgbClr val="000000"/>
                </a:solidFill>
              </a:rPr>
              <a:t>AllSamples.vcf</a:t>
            </a:r>
            <a:endParaRPr lang="en-US" sz="1000" dirty="0">
              <a:solidFill>
                <a:srgbClr val="000000"/>
              </a:solidFill>
            </a:endParaRPr>
          </a:p>
        </p:txBody>
      </p:sp>
      <p:sp>
        <p:nvSpPr>
          <p:cNvPr id="62" name="Rectangle 61"/>
          <p:cNvSpPr/>
          <p:nvPr/>
        </p:nvSpPr>
        <p:spPr>
          <a:xfrm>
            <a:off x="3621515" y="6105100"/>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a:solidFill>
                  <a:srgbClr val="000000"/>
                </a:solidFill>
              </a:rPr>
              <a:t>VariantFiltration</a:t>
            </a:r>
            <a:endParaRPr lang="en-US" sz="1000" dirty="0">
              <a:solidFill>
                <a:srgbClr val="000000"/>
              </a:solidFill>
            </a:endParaRPr>
          </a:p>
        </p:txBody>
      </p:sp>
      <p:sp>
        <p:nvSpPr>
          <p:cNvPr id="63" name="Data 62"/>
          <p:cNvSpPr/>
          <p:nvPr/>
        </p:nvSpPr>
        <p:spPr>
          <a:xfrm>
            <a:off x="3220470" y="6438136"/>
            <a:ext cx="2962091"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err="1" smtClean="0">
                <a:solidFill>
                  <a:srgbClr val="000000"/>
                </a:solidFill>
              </a:rPr>
              <a:t>AllSamples.filtered.vcf</a:t>
            </a:r>
            <a:endParaRPr lang="en-US" sz="1000" dirty="0">
              <a:solidFill>
                <a:srgbClr val="000000"/>
              </a:solidFill>
            </a:endParaRPr>
          </a:p>
        </p:txBody>
      </p:sp>
      <p:grpSp>
        <p:nvGrpSpPr>
          <p:cNvPr id="86" name="Group 85"/>
          <p:cNvGrpSpPr/>
          <p:nvPr/>
        </p:nvGrpSpPr>
        <p:grpSpPr>
          <a:xfrm>
            <a:off x="1885420" y="1314937"/>
            <a:ext cx="2160000" cy="383623"/>
            <a:chOff x="1839517" y="1329148"/>
            <a:chExt cx="2160000" cy="383623"/>
          </a:xfrm>
        </p:grpSpPr>
        <p:sp>
          <p:nvSpPr>
            <p:cNvPr id="33" name="Rectangle 3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Bwa</a:t>
              </a:r>
              <a:r>
                <a:rPr lang="en-US" sz="1000" dirty="0" smtClean="0">
                  <a:solidFill>
                    <a:srgbClr val="000000"/>
                  </a:solidFill>
                </a:rPr>
                <a:t> </a:t>
              </a:r>
              <a:r>
                <a:rPr lang="en-US" sz="1000" dirty="0" err="1" smtClean="0">
                  <a:solidFill>
                    <a:srgbClr val="000000"/>
                  </a:solidFill>
                </a:rPr>
                <a:t>mem</a:t>
              </a:r>
              <a:endParaRPr lang="en-US" sz="1000" dirty="0">
                <a:solidFill>
                  <a:srgbClr val="000000"/>
                </a:solidFill>
              </a:endParaRPr>
            </a:p>
          </p:txBody>
        </p:sp>
        <p:cxnSp>
          <p:nvCxnSpPr>
            <p:cNvPr id="507" name="Straight Arrow Connector 506"/>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509" name="Straight Arrow Connector 508"/>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sp>
        <p:nvSpPr>
          <p:cNvPr id="4" name="Data 3"/>
          <p:cNvSpPr/>
          <p:nvPr/>
        </p:nvSpPr>
        <p:spPr>
          <a:xfrm>
            <a:off x="2924218" y="1030067"/>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read2.fq</a:t>
            </a:r>
            <a:endParaRPr lang="en-US" sz="1000" dirty="0">
              <a:solidFill>
                <a:srgbClr val="000000"/>
              </a:solidFill>
            </a:endParaRPr>
          </a:p>
        </p:txBody>
      </p:sp>
      <p:sp>
        <p:nvSpPr>
          <p:cNvPr id="29" name="Data 28"/>
          <p:cNvSpPr/>
          <p:nvPr/>
        </p:nvSpPr>
        <p:spPr>
          <a:xfrm>
            <a:off x="1739858" y="1049796"/>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a:t>
            </a:r>
            <a:r>
              <a:rPr lang="en-US" sz="1000" dirty="0" smtClean="0">
                <a:solidFill>
                  <a:srgbClr val="000000"/>
                </a:solidFill>
              </a:rPr>
              <a:t>ead1.fq</a:t>
            </a:r>
            <a:endParaRPr lang="en-US" sz="1000" dirty="0">
              <a:solidFill>
                <a:srgbClr val="000000"/>
              </a:solidFill>
            </a:endParaRPr>
          </a:p>
        </p:txBody>
      </p:sp>
      <p:cxnSp>
        <p:nvCxnSpPr>
          <p:cNvPr id="98" name="Straight Arrow Connector 97"/>
          <p:cNvCxnSpPr/>
          <p:nvPr/>
        </p:nvCxnSpPr>
        <p:spPr>
          <a:xfrm>
            <a:off x="2924218" y="16731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72" name="Elbow Connector 71"/>
          <p:cNvCxnSpPr/>
          <p:nvPr/>
        </p:nvCxnSpPr>
        <p:spPr>
          <a:xfrm rot="16200000" flipH="1">
            <a:off x="3492844" y="4675572"/>
            <a:ext cx="288000" cy="1368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5" name="Straight Arrow Connector 124"/>
          <p:cNvCxnSpPr/>
          <p:nvPr/>
        </p:nvCxnSpPr>
        <p:spPr>
          <a:xfrm>
            <a:off x="2924217" y="20030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p:nvPr/>
        </p:nvCxnSpPr>
        <p:spPr>
          <a:xfrm>
            <a:off x="2924216" y="230750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a:off x="2924215" y="259245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8" name="Straight Arrow Connector 127"/>
          <p:cNvCxnSpPr/>
          <p:nvPr/>
        </p:nvCxnSpPr>
        <p:spPr>
          <a:xfrm>
            <a:off x="2924217" y="2896930"/>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p:nvPr/>
        </p:nvCxnSpPr>
        <p:spPr>
          <a:xfrm>
            <a:off x="2924214" y="320140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0" name="Straight Arrow Connector 129"/>
          <p:cNvCxnSpPr/>
          <p:nvPr/>
        </p:nvCxnSpPr>
        <p:spPr>
          <a:xfrm>
            <a:off x="2924213" y="35058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1" name="Straight Arrow Connector 130"/>
          <p:cNvCxnSpPr/>
          <p:nvPr/>
        </p:nvCxnSpPr>
        <p:spPr>
          <a:xfrm>
            <a:off x="2924212" y="3810349"/>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34" name="Straight Arrow Connector 133"/>
          <p:cNvCxnSpPr/>
          <p:nvPr/>
        </p:nvCxnSpPr>
        <p:spPr>
          <a:xfrm>
            <a:off x="2925863" y="4099968"/>
            <a:ext cx="0" cy="197253"/>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1" name="Straight Arrow Connector 140"/>
          <p:cNvCxnSpPr/>
          <p:nvPr/>
        </p:nvCxnSpPr>
        <p:spPr>
          <a:xfrm>
            <a:off x="2925863" y="451843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p:nvPr/>
        </p:nvCxnSpPr>
        <p:spPr>
          <a:xfrm>
            <a:off x="2924212" y="4842434"/>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p:nvPr/>
        </p:nvCxnSpPr>
        <p:spPr>
          <a:xfrm>
            <a:off x="4698573" y="5694172"/>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6" name="Straight Arrow Connector 145"/>
          <p:cNvCxnSpPr/>
          <p:nvPr/>
        </p:nvCxnSpPr>
        <p:spPr>
          <a:xfrm>
            <a:off x="4701514" y="5999294"/>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47" name="Straight Arrow Connector 146"/>
          <p:cNvCxnSpPr/>
          <p:nvPr/>
        </p:nvCxnSpPr>
        <p:spPr>
          <a:xfrm>
            <a:off x="4701515" y="6330136"/>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5" name="Data 194"/>
          <p:cNvSpPr/>
          <p:nvPr/>
        </p:nvSpPr>
        <p:spPr>
          <a:xfrm>
            <a:off x="7336307" y="4983247"/>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Sample3.g.vcf</a:t>
            </a:r>
            <a:endParaRPr lang="en-US" sz="1000" dirty="0">
              <a:solidFill>
                <a:srgbClr val="000000"/>
              </a:solidFill>
            </a:endParaRPr>
          </a:p>
        </p:txBody>
      </p:sp>
      <p:cxnSp>
        <p:nvCxnSpPr>
          <p:cNvPr id="90" name="Elbow Connector 89"/>
          <p:cNvCxnSpPr/>
          <p:nvPr/>
        </p:nvCxnSpPr>
        <p:spPr>
          <a:xfrm rot="5400000">
            <a:off x="4865180" y="4900757"/>
            <a:ext cx="288000" cy="90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92" name="Elbow Connector 91"/>
          <p:cNvCxnSpPr/>
          <p:nvPr/>
        </p:nvCxnSpPr>
        <p:spPr>
          <a:xfrm rot="5400000">
            <a:off x="6481389" y="4269008"/>
            <a:ext cx="288000" cy="2160000"/>
          </a:xfrm>
          <a:prstGeom prst="bentConnector3">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93" name="TextBox 92"/>
          <p:cNvSpPr txBox="1"/>
          <p:nvPr/>
        </p:nvSpPr>
        <p:spPr>
          <a:xfrm>
            <a:off x="6863387" y="6349236"/>
            <a:ext cx="902811" cy="24622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1000" dirty="0" smtClean="0"/>
              <a:t>View in IGV</a:t>
            </a:r>
            <a:endParaRPr lang="en-US" sz="1000" dirty="0"/>
          </a:p>
        </p:txBody>
      </p:sp>
      <p:cxnSp>
        <p:nvCxnSpPr>
          <p:cNvPr id="95" name="Straight Arrow Connector 94"/>
          <p:cNvCxnSpPr/>
          <p:nvPr/>
        </p:nvCxnSpPr>
        <p:spPr>
          <a:xfrm>
            <a:off x="6209585" y="6573076"/>
            <a:ext cx="477241" cy="0"/>
          </a:xfrm>
          <a:prstGeom prst="straightConnector1">
            <a:avLst/>
          </a:prstGeom>
          <a:ln>
            <a:solidFill>
              <a:srgbClr val="000000"/>
            </a:solidFill>
            <a:tailEnd type="triangle" w="lg" len="sm"/>
          </a:ln>
        </p:spPr>
        <p:style>
          <a:lnRef idx="2">
            <a:schemeClr val="accent1"/>
          </a:lnRef>
          <a:fillRef idx="0">
            <a:schemeClr val="accent1"/>
          </a:fillRef>
          <a:effectRef idx="1">
            <a:schemeClr val="accent1"/>
          </a:effectRef>
          <a:fontRef idx="minor">
            <a:schemeClr val="tx1"/>
          </a:fontRef>
        </p:style>
      </p:cxnSp>
      <p:sp>
        <p:nvSpPr>
          <p:cNvPr id="203" name="TextBox 202"/>
          <p:cNvSpPr txBox="1"/>
          <p:nvPr/>
        </p:nvSpPr>
        <p:spPr>
          <a:xfrm>
            <a:off x="8002839" y="680891"/>
            <a:ext cx="723989" cy="246221"/>
          </a:xfrm>
          <a:prstGeom prst="rect">
            <a:avLst/>
          </a:prstGeom>
          <a:noFill/>
        </p:spPr>
        <p:txBody>
          <a:bodyPr wrap="none" rtlCol="0">
            <a:spAutoFit/>
          </a:bodyPr>
          <a:lstStyle/>
          <a:p>
            <a:r>
              <a:rPr lang="en-US" sz="1000" dirty="0" smtClean="0">
                <a:solidFill>
                  <a:srgbClr val="000000"/>
                </a:solidFill>
              </a:rPr>
              <a:t>Sample3</a:t>
            </a:r>
            <a:endParaRPr lang="en-US" sz="1000" dirty="0">
              <a:solidFill>
                <a:srgbClr val="000000"/>
              </a:solidFill>
            </a:endParaRPr>
          </a:p>
        </p:txBody>
      </p:sp>
      <p:grpSp>
        <p:nvGrpSpPr>
          <p:cNvPr id="10" name="Group 9"/>
          <p:cNvGrpSpPr/>
          <p:nvPr/>
        </p:nvGrpSpPr>
        <p:grpSpPr>
          <a:xfrm>
            <a:off x="4290190" y="696734"/>
            <a:ext cx="4191142" cy="4518837"/>
            <a:chOff x="4290190" y="696734"/>
            <a:chExt cx="4191142" cy="4518837"/>
          </a:xfrm>
        </p:grpSpPr>
        <p:sp>
          <p:nvSpPr>
            <p:cNvPr id="167" name="Rectangle 166"/>
            <p:cNvSpPr/>
            <p:nvPr/>
          </p:nvSpPr>
          <p:spPr>
            <a:xfrm>
              <a:off x="4769553" y="464616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HaplotypeCaller</a:t>
              </a:r>
              <a:endParaRPr lang="en-US" sz="1000" dirty="0">
                <a:solidFill>
                  <a:srgbClr val="000000"/>
                </a:solidFill>
              </a:endParaRPr>
            </a:p>
          </p:txBody>
        </p:sp>
        <p:grpSp>
          <p:nvGrpSpPr>
            <p:cNvPr id="8" name="Group 7"/>
            <p:cNvGrpSpPr/>
            <p:nvPr/>
          </p:nvGrpSpPr>
          <p:grpSpPr>
            <a:xfrm>
              <a:off x="4290190" y="696734"/>
              <a:ext cx="4191142" cy="4518837"/>
              <a:chOff x="3708873" y="680891"/>
              <a:chExt cx="4191142" cy="4518837"/>
            </a:xfrm>
          </p:grpSpPr>
          <p:sp>
            <p:nvSpPr>
              <p:cNvPr id="166" name="Data 165"/>
              <p:cNvSpPr/>
              <p:nvPr/>
            </p:nvSpPr>
            <p:spPr>
              <a:xfrm>
                <a:off x="3708873" y="4316950"/>
                <a:ext cx="4191142"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Sample2.realign.dedup.recal.bam</a:t>
                </a:r>
                <a:endParaRPr lang="en-US" sz="1000" dirty="0">
                  <a:solidFill>
                    <a:srgbClr val="000000"/>
                  </a:solidFill>
                </a:endParaRPr>
              </a:p>
            </p:txBody>
          </p:sp>
          <p:grpSp>
            <p:nvGrpSpPr>
              <p:cNvPr id="7" name="Group 6"/>
              <p:cNvGrpSpPr/>
              <p:nvPr/>
            </p:nvGrpSpPr>
            <p:grpSpPr>
              <a:xfrm>
                <a:off x="4625997" y="680891"/>
                <a:ext cx="2480360" cy="4518837"/>
                <a:chOff x="4625997" y="680891"/>
                <a:chExt cx="2480360" cy="4518837"/>
              </a:xfrm>
            </p:grpSpPr>
            <p:sp>
              <p:nvSpPr>
                <p:cNvPr id="23" name="TextBox 22"/>
                <p:cNvSpPr txBox="1"/>
                <p:nvPr/>
              </p:nvSpPr>
              <p:spPr>
                <a:xfrm>
                  <a:off x="5525982" y="680891"/>
                  <a:ext cx="723989" cy="246221"/>
                </a:xfrm>
                <a:prstGeom prst="rect">
                  <a:avLst/>
                </a:prstGeom>
                <a:noFill/>
              </p:spPr>
              <p:txBody>
                <a:bodyPr wrap="none" rtlCol="0">
                  <a:spAutoFit/>
                </a:bodyPr>
                <a:lstStyle/>
                <a:p>
                  <a:r>
                    <a:rPr lang="en-US" sz="1000" dirty="0" smtClean="0">
                      <a:solidFill>
                        <a:srgbClr val="000000"/>
                      </a:solidFill>
                    </a:rPr>
                    <a:t>Sample2</a:t>
                  </a:r>
                  <a:endParaRPr lang="en-US" sz="1000" dirty="0">
                    <a:solidFill>
                      <a:srgbClr val="000000"/>
                    </a:solidFill>
                  </a:endParaRPr>
                </a:p>
              </p:txBody>
            </p:sp>
            <p:sp>
              <p:nvSpPr>
                <p:cNvPr id="159" name="Rectangle 158"/>
                <p:cNvSpPr/>
                <p:nvPr/>
              </p:nvSpPr>
              <p:spPr>
                <a:xfrm>
                  <a:off x="4770880" y="2438544"/>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RealignerTargetCreator</a:t>
                  </a:r>
                  <a:endParaRPr lang="en-US" sz="1000" dirty="0">
                    <a:solidFill>
                      <a:srgbClr val="000000"/>
                    </a:solidFill>
                  </a:endParaRPr>
                </a:p>
              </p:txBody>
            </p:sp>
            <p:sp>
              <p:nvSpPr>
                <p:cNvPr id="158" name="Rectangle 157"/>
                <p:cNvSpPr/>
                <p:nvPr/>
              </p:nvSpPr>
              <p:spPr>
                <a:xfrm>
                  <a:off x="4771559" y="180676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AddOrReplaceReadGroups</a:t>
                  </a:r>
                  <a:endParaRPr lang="en-US" sz="1000" dirty="0">
                    <a:solidFill>
                      <a:srgbClr val="000000"/>
                    </a:solidFill>
                  </a:endParaRPr>
                </a:p>
              </p:txBody>
            </p:sp>
            <p:sp>
              <p:nvSpPr>
                <p:cNvPr id="160" name="Rectangle 159"/>
                <p:cNvSpPr/>
                <p:nvPr/>
              </p:nvSpPr>
              <p:spPr>
                <a:xfrm>
                  <a:off x="4771559" y="2726535"/>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IndelRealigner</a:t>
                  </a:r>
                  <a:endParaRPr lang="en-US" sz="1000" dirty="0">
                    <a:solidFill>
                      <a:srgbClr val="000000"/>
                    </a:solidFill>
                  </a:endParaRPr>
                </a:p>
              </p:txBody>
            </p:sp>
            <p:sp>
              <p:nvSpPr>
                <p:cNvPr id="161" name="Rectangle 160"/>
                <p:cNvSpPr/>
                <p:nvPr/>
              </p:nvSpPr>
              <p:spPr>
                <a:xfrm>
                  <a:off x="4771559" y="3024659"/>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MarkDuplicates</a:t>
                  </a:r>
                  <a:endParaRPr lang="en-US" sz="1000" dirty="0">
                    <a:solidFill>
                      <a:srgbClr val="000000"/>
                    </a:solidFill>
                  </a:endParaRPr>
                </a:p>
              </p:txBody>
            </p:sp>
            <p:sp>
              <p:nvSpPr>
                <p:cNvPr id="162" name="Rectangle 161"/>
                <p:cNvSpPr/>
                <p:nvPr/>
              </p:nvSpPr>
              <p:spPr>
                <a:xfrm>
                  <a:off x="4771559" y="3329133"/>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163" name="Rectangle 162"/>
                <p:cNvSpPr/>
                <p:nvPr/>
              </p:nvSpPr>
              <p:spPr>
                <a:xfrm>
                  <a:off x="4771559" y="211123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BuildBamIndex</a:t>
                  </a:r>
                  <a:endParaRPr lang="en-US" sz="1000" dirty="0">
                    <a:solidFill>
                      <a:srgbClr val="000000"/>
                    </a:solidFill>
                  </a:endParaRPr>
                </a:p>
              </p:txBody>
            </p:sp>
            <p:sp>
              <p:nvSpPr>
                <p:cNvPr id="164" name="Rectangle 163"/>
                <p:cNvSpPr/>
                <p:nvPr/>
              </p:nvSpPr>
              <p:spPr>
                <a:xfrm>
                  <a:off x="4771559" y="3633607"/>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BaseRecalibrator</a:t>
                  </a:r>
                  <a:endParaRPr lang="en-US" sz="1000" dirty="0">
                    <a:solidFill>
                      <a:srgbClr val="000000"/>
                    </a:solidFill>
                  </a:endParaRPr>
                </a:p>
              </p:txBody>
            </p:sp>
            <p:sp>
              <p:nvSpPr>
                <p:cNvPr id="165" name="Rectangle 164"/>
                <p:cNvSpPr/>
                <p:nvPr/>
              </p:nvSpPr>
              <p:spPr>
                <a:xfrm>
                  <a:off x="4771559" y="3938078"/>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PrintReads</a:t>
                  </a:r>
                  <a:endParaRPr lang="en-US" sz="1000" dirty="0">
                    <a:solidFill>
                      <a:srgbClr val="000000"/>
                    </a:solidFill>
                  </a:endParaRPr>
                </a:p>
              </p:txBody>
            </p:sp>
            <p:grpSp>
              <p:nvGrpSpPr>
                <p:cNvPr id="172" name="Group 171"/>
                <p:cNvGrpSpPr/>
                <p:nvPr/>
              </p:nvGrpSpPr>
              <p:grpSpPr>
                <a:xfrm>
                  <a:off x="4771559" y="1334666"/>
                  <a:ext cx="2160000" cy="383623"/>
                  <a:chOff x="1839517" y="1329148"/>
                  <a:chExt cx="2160000" cy="383623"/>
                </a:xfrm>
              </p:grpSpPr>
              <p:sp>
                <p:nvSpPr>
                  <p:cNvPr id="173" name="Rectangle 172"/>
                  <p:cNvSpPr/>
                  <p:nvPr/>
                </p:nvSpPr>
                <p:spPr>
                  <a:xfrm>
                    <a:off x="1839517" y="1496771"/>
                    <a:ext cx="2160000" cy="216000"/>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err="1" smtClean="0">
                        <a:solidFill>
                          <a:srgbClr val="000000"/>
                        </a:solidFill>
                      </a:rPr>
                      <a:t>Bwa</a:t>
                    </a:r>
                    <a:r>
                      <a:rPr lang="en-US" sz="1000" dirty="0" smtClean="0">
                        <a:solidFill>
                          <a:srgbClr val="000000"/>
                        </a:solidFill>
                      </a:rPr>
                      <a:t> </a:t>
                    </a:r>
                    <a:r>
                      <a:rPr lang="en-US" sz="1000" dirty="0" err="1" smtClean="0">
                        <a:solidFill>
                          <a:srgbClr val="000000"/>
                        </a:solidFill>
                      </a:rPr>
                      <a:t>mem</a:t>
                    </a:r>
                    <a:endParaRPr lang="en-US" sz="1000" dirty="0">
                      <a:solidFill>
                        <a:srgbClr val="000000"/>
                      </a:solidFill>
                    </a:endParaRPr>
                  </a:p>
                </p:txBody>
              </p:sp>
              <p:cxnSp>
                <p:nvCxnSpPr>
                  <p:cNvPr id="174" name="Straight Arrow Connector 173"/>
                  <p:cNvCxnSpPr/>
                  <p:nvPr/>
                </p:nvCxnSpPr>
                <p:spPr>
                  <a:xfrm>
                    <a:off x="2341956" y="1344646"/>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75" name="Straight Arrow Connector 174"/>
                  <p:cNvCxnSpPr/>
                  <p:nvPr/>
                </p:nvCxnSpPr>
                <p:spPr>
                  <a:xfrm>
                    <a:off x="3472227" y="1329148"/>
                    <a:ext cx="0" cy="144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grpSp>
              <p:nvGrpSpPr>
                <p:cNvPr id="176" name="Group 175"/>
                <p:cNvGrpSpPr/>
                <p:nvPr/>
              </p:nvGrpSpPr>
              <p:grpSpPr>
                <a:xfrm>
                  <a:off x="4625997" y="1049796"/>
                  <a:ext cx="2480360" cy="235729"/>
                  <a:chOff x="1693955" y="668496"/>
                  <a:chExt cx="2480360" cy="235729"/>
                </a:xfrm>
              </p:grpSpPr>
              <p:sp>
                <p:nvSpPr>
                  <p:cNvPr id="177" name="Data 176"/>
                  <p:cNvSpPr/>
                  <p:nvPr/>
                </p:nvSpPr>
                <p:spPr>
                  <a:xfrm>
                    <a:off x="2878315" y="668496"/>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read2.fq</a:t>
                    </a:r>
                    <a:endParaRPr lang="en-US" sz="1000" dirty="0">
                      <a:solidFill>
                        <a:srgbClr val="000000"/>
                      </a:solidFill>
                    </a:endParaRPr>
                  </a:p>
                </p:txBody>
              </p:sp>
              <p:sp>
                <p:nvSpPr>
                  <p:cNvPr id="178" name="Data 177"/>
                  <p:cNvSpPr/>
                  <p:nvPr/>
                </p:nvSpPr>
                <p:spPr>
                  <a:xfrm>
                    <a:off x="1693955" y="688225"/>
                    <a:ext cx="1296000"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a:solidFill>
                          <a:srgbClr val="000000"/>
                        </a:solidFill>
                      </a:rPr>
                      <a:t>r</a:t>
                    </a:r>
                    <a:r>
                      <a:rPr lang="en-US" sz="1000" dirty="0" smtClean="0">
                        <a:solidFill>
                          <a:srgbClr val="000000"/>
                        </a:solidFill>
                      </a:rPr>
                      <a:t>ead1.fq</a:t>
                    </a:r>
                    <a:endParaRPr lang="en-US" sz="1000" dirty="0">
                      <a:solidFill>
                        <a:srgbClr val="000000"/>
                      </a:solidFill>
                    </a:endParaRPr>
                  </a:p>
                </p:txBody>
              </p:sp>
            </p:grpSp>
            <p:cxnSp>
              <p:nvCxnSpPr>
                <p:cNvPr id="180" name="Straight Arrow Connector 179"/>
                <p:cNvCxnSpPr/>
                <p:nvPr/>
              </p:nvCxnSpPr>
              <p:spPr>
                <a:xfrm>
                  <a:off x="5810357" y="169290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1" name="Straight Arrow Connector 180"/>
                <p:cNvCxnSpPr/>
                <p:nvPr/>
              </p:nvCxnSpPr>
              <p:spPr>
                <a:xfrm>
                  <a:off x="5810356" y="202276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2" name="Straight Arrow Connector 181"/>
                <p:cNvCxnSpPr/>
                <p:nvPr/>
              </p:nvCxnSpPr>
              <p:spPr>
                <a:xfrm>
                  <a:off x="5810355" y="232723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3" name="Straight Arrow Connector 182"/>
                <p:cNvCxnSpPr/>
                <p:nvPr/>
              </p:nvCxnSpPr>
              <p:spPr>
                <a:xfrm>
                  <a:off x="5810354" y="2612185"/>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4" name="Straight Arrow Connector 183"/>
                <p:cNvCxnSpPr/>
                <p:nvPr/>
              </p:nvCxnSpPr>
              <p:spPr>
                <a:xfrm>
                  <a:off x="5810356" y="2916659"/>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5" name="Straight Arrow Connector 184"/>
                <p:cNvCxnSpPr/>
                <p:nvPr/>
              </p:nvCxnSpPr>
              <p:spPr>
                <a:xfrm>
                  <a:off x="5810353" y="322113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6" name="Straight Arrow Connector 185"/>
                <p:cNvCxnSpPr/>
                <p:nvPr/>
              </p:nvCxnSpPr>
              <p:spPr>
                <a:xfrm>
                  <a:off x="5810352" y="3525607"/>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7" name="Straight Arrow Connector 186"/>
                <p:cNvCxnSpPr/>
                <p:nvPr/>
              </p:nvCxnSpPr>
              <p:spPr>
                <a:xfrm>
                  <a:off x="5810351" y="3830078"/>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8" name="Straight Arrow Connector 187"/>
                <p:cNvCxnSpPr/>
                <p:nvPr/>
              </p:nvCxnSpPr>
              <p:spPr>
                <a:xfrm>
                  <a:off x="5812002" y="4119697"/>
                  <a:ext cx="0" cy="197253"/>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cxnSp>
              <p:nvCxnSpPr>
                <p:cNvPr id="189" name="Straight Arrow Connector 188"/>
                <p:cNvCxnSpPr/>
                <p:nvPr/>
              </p:nvCxnSpPr>
              <p:spPr>
                <a:xfrm>
                  <a:off x="5812002" y="4538163"/>
                  <a:ext cx="1" cy="108000"/>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sp>
              <p:nvSpPr>
                <p:cNvPr id="194" name="Data 193"/>
                <p:cNvSpPr/>
                <p:nvPr/>
              </p:nvSpPr>
              <p:spPr>
                <a:xfrm>
                  <a:off x="4777046" y="4983728"/>
                  <a:ext cx="2073256" cy="216000"/>
                </a:xfrm>
                <a:prstGeom prst="flowChartInputOutpu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000" dirty="0" smtClean="0">
                      <a:solidFill>
                        <a:srgbClr val="000000"/>
                      </a:solidFill>
                    </a:rPr>
                    <a:t>Sample2.g.vcf</a:t>
                  </a:r>
                  <a:endParaRPr lang="en-US" sz="1000" dirty="0">
                    <a:solidFill>
                      <a:srgbClr val="000000"/>
                    </a:solidFill>
                  </a:endParaRPr>
                </a:p>
              </p:txBody>
            </p:sp>
            <p:cxnSp>
              <p:nvCxnSpPr>
                <p:cNvPr id="209" name="Straight Arrow Connector 208"/>
                <p:cNvCxnSpPr/>
                <p:nvPr/>
              </p:nvCxnSpPr>
              <p:spPr>
                <a:xfrm>
                  <a:off x="5824353" y="4850785"/>
                  <a:ext cx="1" cy="141294"/>
                </a:xfrm>
                <a:prstGeom prst="straightConnector1">
                  <a:avLst/>
                </a:prstGeom>
                <a:ln>
                  <a:solidFill>
                    <a:schemeClr val="tx1"/>
                  </a:solidFill>
                  <a:tailEnd type="triangle" w="lg" len="sm"/>
                </a:ln>
              </p:spPr>
              <p:style>
                <a:lnRef idx="2">
                  <a:schemeClr val="accent1"/>
                </a:lnRef>
                <a:fillRef idx="0">
                  <a:schemeClr val="accent1"/>
                </a:fillRef>
                <a:effectRef idx="1">
                  <a:schemeClr val="accent1"/>
                </a:effectRef>
                <a:fontRef idx="minor">
                  <a:schemeClr val="tx1"/>
                </a:fontRef>
              </p:style>
            </p:cxnSp>
          </p:grpSp>
        </p:grpSp>
      </p:grpSp>
      <p:sp>
        <p:nvSpPr>
          <p:cNvPr id="94" name="Rectangle 93"/>
          <p:cNvSpPr/>
          <p:nvPr/>
        </p:nvSpPr>
        <p:spPr>
          <a:xfrm>
            <a:off x="173598" y="536758"/>
            <a:ext cx="1672266" cy="356934"/>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smtClean="0">
                <a:solidFill>
                  <a:srgbClr val="000000"/>
                </a:solidFill>
              </a:rPr>
              <a:t>Index reference genome</a:t>
            </a:r>
            <a:endParaRPr lang="en-US" sz="1000" dirty="0">
              <a:solidFill>
                <a:srgbClr val="000000"/>
              </a:solidFill>
            </a:endParaRPr>
          </a:p>
        </p:txBody>
      </p:sp>
      <p:sp>
        <p:nvSpPr>
          <p:cNvPr id="9" name="TextBox 8"/>
          <p:cNvSpPr txBox="1"/>
          <p:nvPr/>
        </p:nvSpPr>
        <p:spPr>
          <a:xfrm>
            <a:off x="161839" y="1494164"/>
            <a:ext cx="757677" cy="246221"/>
          </a:xfrm>
          <a:prstGeom prst="rect">
            <a:avLst/>
          </a:prstGeom>
          <a:noFill/>
        </p:spPr>
        <p:txBody>
          <a:bodyPr wrap="none" rtlCol="0">
            <a:spAutoFit/>
          </a:bodyPr>
          <a:lstStyle/>
          <a:p>
            <a:r>
              <a:rPr lang="en-US" sz="1000" dirty="0" smtClean="0"/>
              <a:t>mapping</a:t>
            </a:r>
            <a:endParaRPr lang="en-US" sz="1000" dirty="0"/>
          </a:p>
        </p:txBody>
      </p:sp>
      <p:sp>
        <p:nvSpPr>
          <p:cNvPr id="97" name="TextBox 96"/>
          <p:cNvSpPr txBox="1"/>
          <p:nvPr/>
        </p:nvSpPr>
        <p:spPr>
          <a:xfrm>
            <a:off x="161839" y="2592456"/>
            <a:ext cx="850225" cy="246221"/>
          </a:xfrm>
          <a:prstGeom prst="rect">
            <a:avLst/>
          </a:prstGeom>
          <a:noFill/>
        </p:spPr>
        <p:txBody>
          <a:bodyPr wrap="none" rtlCol="0">
            <a:spAutoFit/>
          </a:bodyPr>
          <a:lstStyle/>
          <a:p>
            <a:r>
              <a:rPr lang="en-US" sz="1000" dirty="0" smtClean="0"/>
              <a:t>processing</a:t>
            </a:r>
            <a:endParaRPr lang="en-US" sz="1000" dirty="0"/>
          </a:p>
        </p:txBody>
      </p:sp>
      <p:sp>
        <p:nvSpPr>
          <p:cNvPr id="99" name="TextBox 98"/>
          <p:cNvSpPr txBox="1"/>
          <p:nvPr/>
        </p:nvSpPr>
        <p:spPr>
          <a:xfrm>
            <a:off x="161839" y="4615489"/>
            <a:ext cx="1070075" cy="246221"/>
          </a:xfrm>
          <a:prstGeom prst="rect">
            <a:avLst/>
          </a:prstGeom>
          <a:noFill/>
        </p:spPr>
        <p:txBody>
          <a:bodyPr wrap="none" rtlCol="0">
            <a:spAutoFit/>
          </a:bodyPr>
          <a:lstStyle/>
          <a:p>
            <a:r>
              <a:rPr lang="en-US" sz="1000" dirty="0" smtClean="0"/>
              <a:t>Variant calling</a:t>
            </a:r>
            <a:endParaRPr lang="en-US" sz="1000" dirty="0"/>
          </a:p>
        </p:txBody>
      </p:sp>
      <p:sp>
        <p:nvSpPr>
          <p:cNvPr id="100" name="TextBox 99"/>
          <p:cNvSpPr txBox="1"/>
          <p:nvPr/>
        </p:nvSpPr>
        <p:spPr>
          <a:xfrm>
            <a:off x="178344" y="5478172"/>
            <a:ext cx="1393055" cy="246221"/>
          </a:xfrm>
          <a:prstGeom prst="rect">
            <a:avLst/>
          </a:prstGeom>
          <a:noFill/>
        </p:spPr>
        <p:txBody>
          <a:bodyPr wrap="none" rtlCol="0">
            <a:spAutoFit/>
          </a:bodyPr>
          <a:lstStyle/>
          <a:p>
            <a:r>
              <a:rPr lang="en-US" sz="1000" dirty="0" smtClean="0"/>
              <a:t>Joint variant calling</a:t>
            </a:r>
            <a:endParaRPr lang="en-US" sz="1000" dirty="0"/>
          </a:p>
        </p:txBody>
      </p:sp>
      <p:sp>
        <p:nvSpPr>
          <p:cNvPr id="101" name="TextBox 100"/>
          <p:cNvSpPr txBox="1"/>
          <p:nvPr/>
        </p:nvSpPr>
        <p:spPr>
          <a:xfrm>
            <a:off x="178344" y="6074879"/>
            <a:ext cx="1150538" cy="246221"/>
          </a:xfrm>
          <a:prstGeom prst="rect">
            <a:avLst/>
          </a:prstGeom>
          <a:noFill/>
        </p:spPr>
        <p:txBody>
          <a:bodyPr wrap="none" rtlCol="0">
            <a:spAutoFit/>
          </a:bodyPr>
          <a:lstStyle/>
          <a:p>
            <a:r>
              <a:rPr lang="en-US" sz="1000" dirty="0" smtClean="0"/>
              <a:t>Variant filtration</a:t>
            </a:r>
            <a:endParaRPr lang="en-US" sz="1000" dirty="0"/>
          </a:p>
        </p:txBody>
      </p:sp>
      <p:sp>
        <p:nvSpPr>
          <p:cNvPr id="5" name="TextBox 4"/>
          <p:cNvSpPr txBox="1"/>
          <p:nvPr/>
        </p:nvSpPr>
        <p:spPr>
          <a:xfrm>
            <a:off x="92441" y="108983"/>
            <a:ext cx="1792979" cy="338554"/>
          </a:xfrm>
          <a:prstGeom prst="rect">
            <a:avLst/>
          </a:prstGeom>
          <a:noFill/>
        </p:spPr>
        <p:txBody>
          <a:bodyPr wrap="none" rtlCol="0">
            <a:spAutoFit/>
          </a:bodyPr>
          <a:lstStyle/>
          <a:p>
            <a:r>
              <a:rPr lang="en-US" sz="1600" dirty="0" smtClean="0"/>
              <a:t>Flowchart of lab</a:t>
            </a:r>
            <a:endParaRPr lang="en-US" sz="1600" dirty="0"/>
          </a:p>
        </p:txBody>
      </p:sp>
    </p:spTree>
    <p:extLst>
      <p:ext uri="{BB962C8B-B14F-4D97-AF65-F5344CB8AC3E}">
        <p14:creationId xmlns:p14="http://schemas.microsoft.com/office/powerpoint/2010/main" val="388571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42"/>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10"/>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03"/>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9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0"/>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9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00"/>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99"/>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145"/>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146"/>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01"/>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14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3"/>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95"/>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6" grpId="0" animBg="1"/>
      <p:bldP spid="38" grpId="0" animBg="1"/>
      <p:bldP spid="39" grpId="0" animBg="1"/>
      <p:bldP spid="40" grpId="0" animBg="1"/>
      <p:bldP spid="41" grpId="0" animBg="1"/>
      <p:bldP spid="42" grpId="0" animBg="1"/>
      <p:bldP spid="43" grpId="0" animBg="1"/>
      <p:bldP spid="44" grpId="0" animBg="1"/>
      <p:bldP spid="49" grpId="0" animBg="1"/>
      <p:bldP spid="52" grpId="0" animBg="1"/>
      <p:bldP spid="54" grpId="0" animBg="1"/>
      <p:bldP spid="56" grpId="0" animBg="1"/>
      <p:bldP spid="60" grpId="0" animBg="1"/>
      <p:bldP spid="62" grpId="0" animBg="1"/>
      <p:bldP spid="63" grpId="0" animBg="1"/>
      <p:bldP spid="4" grpId="0" animBg="1"/>
      <p:bldP spid="29" grpId="0" animBg="1"/>
      <p:bldP spid="195" grpId="0" animBg="1"/>
      <p:bldP spid="93" grpId="0" animBg="1"/>
      <p:bldP spid="203" grpId="0"/>
      <p:bldP spid="94" grpId="0" animBg="1"/>
      <p:bldP spid="9" grpId="0"/>
      <p:bldP spid="97" grpId="0"/>
      <p:bldP spid="99" grpId="0"/>
      <p:bldP spid="100" grpId="0"/>
      <p:bldP spid="10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smtClean="0"/>
              <a:t>Questions?</a:t>
            </a:r>
            <a:endParaRPr lang="en-US" dirty="0"/>
          </a:p>
        </p:txBody>
      </p:sp>
    </p:spTree>
    <p:extLst>
      <p:ext uri="{BB962C8B-B14F-4D97-AF65-F5344CB8AC3E}">
        <p14:creationId xmlns:p14="http://schemas.microsoft.com/office/powerpoint/2010/main" val="23349892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66219"/>
            <a:ext cx="7886700" cy="1325563"/>
          </a:xfrm>
        </p:spPr>
        <p:txBody>
          <a:bodyPr/>
          <a:lstStyle/>
          <a:p>
            <a:r>
              <a:rPr lang="en-US" dirty="0" smtClean="0"/>
              <a:t>Questions?</a:t>
            </a:r>
            <a:endParaRPr lang="en-US" dirty="0"/>
          </a:p>
        </p:txBody>
      </p:sp>
      <p:sp>
        <p:nvSpPr>
          <p:cNvPr id="3" name="TextBox 2"/>
          <p:cNvSpPr txBox="1"/>
          <p:nvPr/>
        </p:nvSpPr>
        <p:spPr>
          <a:xfrm>
            <a:off x="1456509" y="5094514"/>
            <a:ext cx="6537960" cy="369332"/>
          </a:xfrm>
          <a:prstGeom prst="rect">
            <a:avLst/>
          </a:prstGeom>
          <a:noFill/>
        </p:spPr>
        <p:txBody>
          <a:bodyPr wrap="square" rtlCol="0">
            <a:spAutoFit/>
          </a:bodyPr>
          <a:lstStyle/>
          <a:p>
            <a:r>
              <a:rPr lang="en-US" dirty="0" smtClean="0">
                <a:solidFill>
                  <a:schemeClr val="bg1"/>
                </a:solidFill>
              </a:rPr>
              <a:t>Work like a professional </a:t>
            </a:r>
            <a:r>
              <a:rPr lang="en-US" dirty="0" err="1" smtClean="0">
                <a:solidFill>
                  <a:schemeClr val="bg1"/>
                </a:solidFill>
              </a:rPr>
              <a:t>bioinformatician</a:t>
            </a:r>
            <a:r>
              <a:rPr lang="en-US" dirty="0" smtClean="0">
                <a:solidFill>
                  <a:schemeClr val="bg1"/>
                </a:solidFill>
              </a:rPr>
              <a:t> – Google errors!</a:t>
            </a:r>
            <a:endParaRPr lang="en-US" dirty="0">
              <a:solidFill>
                <a:schemeClr val="bg1"/>
              </a:solidFill>
            </a:endParaRPr>
          </a:p>
        </p:txBody>
      </p:sp>
    </p:spTree>
    <p:extLst>
      <p:ext uri="{BB962C8B-B14F-4D97-AF65-F5344CB8AC3E}">
        <p14:creationId xmlns:p14="http://schemas.microsoft.com/office/powerpoint/2010/main" val="49343330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Population based variant projects</a:t>
            </a:r>
            <a:endParaRPr lang="en-US" dirty="0"/>
          </a:p>
        </p:txBody>
      </p:sp>
      <p:sp>
        <p:nvSpPr>
          <p:cNvPr id="3" name="Title 2"/>
          <p:cNvSpPr>
            <a:spLocks noGrp="1"/>
          </p:cNvSpPr>
          <p:nvPr>
            <p:ph type="title"/>
          </p:nvPr>
        </p:nvSpPr>
        <p:spPr/>
        <p:txBody>
          <a:bodyPr/>
          <a:lstStyle/>
          <a:p>
            <a:r>
              <a:rPr lang="en-US" dirty="0" smtClean="0"/>
              <a:t>Variants</a:t>
            </a:r>
            <a:endParaRPr lang="en-US" dirty="0"/>
          </a:p>
        </p:txBody>
      </p:sp>
      <p:pic>
        <p:nvPicPr>
          <p:cNvPr id="4" name="Picture 3" descr="100624-uk10k.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000" y="2673743"/>
            <a:ext cx="4779818" cy="3532286"/>
          </a:xfrm>
          <a:prstGeom prst="rect">
            <a:avLst/>
          </a:prstGeom>
        </p:spPr>
      </p:pic>
      <p:pic>
        <p:nvPicPr>
          <p:cNvPr id="5" name="Picture 4" descr="pr31oct12_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7496" y="2265116"/>
            <a:ext cx="2654504" cy="3756123"/>
          </a:xfrm>
          <a:prstGeom prst="rect">
            <a:avLst/>
          </a:prstGeom>
        </p:spPr>
      </p:pic>
    </p:spTree>
    <p:extLst>
      <p:ext uri="{BB962C8B-B14F-4D97-AF65-F5344CB8AC3E}">
        <p14:creationId xmlns:p14="http://schemas.microsoft.com/office/powerpoint/2010/main" val="116863341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52000" y="0"/>
            <a:ext cx="6242400" cy="745200"/>
          </a:xfrm>
        </p:spPr>
        <p:txBody>
          <a:bodyPr/>
          <a:lstStyle/>
          <a:p>
            <a:r>
              <a:rPr lang="en-US" smtClean="0"/>
              <a:t>Paired-end sequencing</a:t>
            </a:r>
            <a:endParaRPr lang="en-US" dirty="0"/>
          </a:p>
        </p:txBody>
      </p:sp>
      <p:pic>
        <p:nvPicPr>
          <p:cNvPr id="9" name="Picture 8" descr="01-10.png"/>
          <p:cNvPicPr>
            <a:picLocks noChangeAspect="1"/>
          </p:cNvPicPr>
          <p:nvPr/>
        </p:nvPicPr>
        <p:blipFill rotWithShape="1">
          <a:blip r:embed="rId3">
            <a:extLst>
              <a:ext uri="{28A0092B-C50C-407E-A947-70E740481C1C}">
                <a14:useLocalDpi xmlns:a14="http://schemas.microsoft.com/office/drawing/2010/main" val="0"/>
              </a:ext>
            </a:extLst>
          </a:blip>
          <a:srcRect b="3956"/>
          <a:stretch/>
        </p:blipFill>
        <p:spPr>
          <a:xfrm>
            <a:off x="2853056" y="1468073"/>
            <a:ext cx="3822951" cy="5160058"/>
          </a:xfrm>
          <a:prstGeom prst="rect">
            <a:avLst/>
          </a:prstGeom>
        </p:spPr>
      </p:pic>
    </p:spTree>
    <p:extLst>
      <p:ext uri="{BB962C8B-B14F-4D97-AF65-F5344CB8AC3E}">
        <p14:creationId xmlns:p14="http://schemas.microsoft.com/office/powerpoint/2010/main" val="1771537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4205" y="3079985"/>
            <a:ext cx="5155590" cy="2121190"/>
          </a:xfrm>
        </p:spPr>
      </p:pic>
      <p:sp>
        <p:nvSpPr>
          <p:cNvPr id="3" name="Title 2"/>
          <p:cNvSpPr>
            <a:spLocks noGrp="1"/>
          </p:cNvSpPr>
          <p:nvPr>
            <p:ph type="title"/>
          </p:nvPr>
        </p:nvSpPr>
        <p:spPr/>
        <p:txBody>
          <a:bodyPr/>
          <a:lstStyle/>
          <a:p>
            <a:r>
              <a:rPr lang="en-US" dirty="0" smtClean="0"/>
              <a:t>Paired-end data</a:t>
            </a:r>
            <a:endParaRPr lang="en-US" dirty="0"/>
          </a:p>
        </p:txBody>
      </p:sp>
    </p:spTree>
    <p:extLst>
      <p:ext uri="{BB962C8B-B14F-4D97-AF65-F5344CB8AC3E}">
        <p14:creationId xmlns:p14="http://schemas.microsoft.com/office/powerpoint/2010/main" val="120611490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NBIS_theme_Sebastian">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_theme_Sebastian" id="{7F9A542D-32B8-4342-B340-222972DEAC78}" vid="{1201A6DB-2E78-3749-A345-8D28DA270191}"/>
    </a:ext>
  </a:extLst>
</a:theme>
</file>

<file path=ppt/theme/theme10.xml><?xml version="1.0" encoding="utf-8"?>
<a:theme xmlns:a="http://schemas.openxmlformats.org/drawingml/2006/main" name="11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Default Theme">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3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4.xml><?xml version="1.0" encoding="utf-8"?>
<a:theme xmlns:a="http://schemas.openxmlformats.org/drawingml/2006/main" name="5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5.xml><?xml version="1.0" encoding="utf-8"?>
<a:theme xmlns:a="http://schemas.openxmlformats.org/drawingml/2006/main" name="6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6.xml><?xml version="1.0" encoding="utf-8"?>
<a:theme xmlns:a="http://schemas.openxmlformats.org/drawingml/2006/main" name="7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7.xml><?xml version="1.0" encoding="utf-8"?>
<a:theme xmlns:a="http://schemas.openxmlformats.org/drawingml/2006/main" name="8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8.xml><?xml version="1.0" encoding="utf-8"?>
<a:theme xmlns:a="http://schemas.openxmlformats.org/drawingml/2006/main" name="9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1B991425-03EB-574A-AD4A-6E6D12C35D03}"/>
    </a:ext>
  </a:extLst>
</a:theme>
</file>

<file path=ppt/theme/theme9.xml><?xml version="1.0" encoding="utf-8"?>
<a:theme xmlns:a="http://schemas.openxmlformats.org/drawingml/2006/main" name="10_Office-tema">
  <a:themeElements>
    <a:clrScheme name="SciLifeLab">
      <a:dk1>
        <a:sysClr val="windowText" lastClr="000000"/>
      </a:dk1>
      <a:lt1>
        <a:sysClr val="window" lastClr="FFFFFF"/>
      </a:lt1>
      <a:dk2>
        <a:srgbClr val="000000"/>
      </a:dk2>
      <a:lt2>
        <a:srgbClr val="EEECE1"/>
      </a:lt2>
      <a:accent1>
        <a:srgbClr val="98C000"/>
      </a:accent1>
      <a:accent2>
        <a:srgbClr val="009AC5"/>
      </a:accent2>
      <a:accent3>
        <a:srgbClr val="EE7900"/>
      </a:accent3>
      <a:accent4>
        <a:srgbClr val="8064A2"/>
      </a:accent4>
      <a:accent5>
        <a:srgbClr val="4BACC6"/>
      </a:accent5>
      <a:accent6>
        <a:srgbClr val="F79646"/>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NBIS" id="{ED816BF9-4692-5849-B4E3-83F633D9221A}" vid="{01240306-97BB-EB43-839B-8CB94783852B}"/>
    </a:ext>
  </a:extLst>
</a:theme>
</file>

<file path=docProps/app.xml><?xml version="1.0" encoding="utf-8"?>
<Properties xmlns="http://schemas.openxmlformats.org/officeDocument/2006/extended-properties" xmlns:vt="http://schemas.openxmlformats.org/officeDocument/2006/docPropsVTypes">
  <Template>NBIS_themes</Template>
  <TotalTime>20135</TotalTime>
  <Words>10587</Words>
  <Application>Microsoft Macintosh PowerPoint</Application>
  <PresentationFormat>On-screen Show (4:3)</PresentationFormat>
  <Paragraphs>807</Paragraphs>
  <Slides>63</Slides>
  <Notes>60</Notes>
  <HiddenSlides>0</HiddenSlides>
  <MMClips>0</MMClips>
  <ScaleCrop>false</ScaleCrop>
  <HeadingPairs>
    <vt:vector size="4" baseType="variant">
      <vt:variant>
        <vt:lpstr>Theme</vt:lpstr>
      </vt:variant>
      <vt:variant>
        <vt:i4>10</vt:i4>
      </vt:variant>
      <vt:variant>
        <vt:lpstr>Slide Titles</vt:lpstr>
      </vt:variant>
      <vt:variant>
        <vt:i4>63</vt:i4>
      </vt:variant>
    </vt:vector>
  </HeadingPairs>
  <TitlesOfParts>
    <vt:vector size="73" baseType="lpstr">
      <vt:lpstr>NBIS_theme_Sebastian</vt:lpstr>
      <vt:lpstr>1_Default Theme</vt:lpstr>
      <vt:lpstr>3_Office-tema</vt:lpstr>
      <vt:lpstr>5_Office-tema</vt:lpstr>
      <vt:lpstr>6_Office-tema</vt:lpstr>
      <vt:lpstr>7_Office-tema</vt:lpstr>
      <vt:lpstr>8_Office-tema</vt:lpstr>
      <vt:lpstr>9_Office-tema</vt:lpstr>
      <vt:lpstr>10_Office-tema</vt:lpstr>
      <vt:lpstr>11_Office-tema</vt:lpstr>
      <vt:lpstr>From raw reads to variants</vt:lpstr>
      <vt:lpstr>Talk Overview</vt:lpstr>
      <vt:lpstr>Reference genome</vt:lpstr>
      <vt:lpstr>Reference genome</vt:lpstr>
      <vt:lpstr>Variants</vt:lpstr>
      <vt:lpstr>Variants</vt:lpstr>
      <vt:lpstr>Variants</vt:lpstr>
      <vt:lpstr>Paired-end sequencing</vt:lpstr>
      <vt:lpstr>Paired-end data</vt:lpstr>
      <vt:lpstr>Illumina sequencing</vt:lpstr>
      <vt:lpstr>Paired-end data</vt:lpstr>
      <vt:lpstr>Paired-end data</vt:lpstr>
      <vt:lpstr>NGS workflow</vt:lpstr>
      <vt:lpstr>NGS workflow</vt:lpstr>
      <vt:lpstr>Quality control</vt:lpstr>
      <vt:lpstr>Quality control</vt:lpstr>
      <vt:lpstr>Trimming</vt:lpstr>
      <vt:lpstr>NGS workflow</vt:lpstr>
      <vt:lpstr>GATK Best Practices</vt:lpstr>
      <vt:lpstr>Alignment</vt:lpstr>
      <vt:lpstr>Alignment</vt:lpstr>
      <vt:lpstr>Alignment</vt:lpstr>
      <vt:lpstr>Alignment</vt:lpstr>
      <vt:lpstr>Paired-end data &amp; Alignment</vt:lpstr>
      <vt:lpstr>Sam format</vt:lpstr>
      <vt:lpstr>Read groups</vt:lpstr>
      <vt:lpstr>Convert to Bam </vt:lpstr>
      <vt:lpstr>NGS workflow</vt:lpstr>
      <vt:lpstr>Local realignment</vt:lpstr>
      <vt:lpstr>Local realignment</vt:lpstr>
      <vt:lpstr>NGS workflow</vt:lpstr>
      <vt:lpstr>PCR duplicates &amp; removal</vt:lpstr>
      <vt:lpstr>NGS workflow</vt:lpstr>
      <vt:lpstr>Base Quality Score Recalibration</vt:lpstr>
      <vt:lpstr>Base Quality Score Recalibration</vt:lpstr>
      <vt:lpstr>Base Quality Score Recalibration</vt:lpstr>
      <vt:lpstr>Base Quality Score Recalibration</vt:lpstr>
      <vt:lpstr>Base Quality Score Recalibration</vt:lpstr>
      <vt:lpstr>NGS workflow</vt:lpstr>
      <vt:lpstr>Variant calling</vt:lpstr>
      <vt:lpstr>Variant calling</vt:lpstr>
      <vt:lpstr>Variant calling</vt:lpstr>
      <vt:lpstr>Variant Calling HaplotypeCaller</vt:lpstr>
      <vt:lpstr>NGS workflow</vt:lpstr>
      <vt:lpstr>VCF Files</vt:lpstr>
      <vt:lpstr>VCF Files</vt:lpstr>
      <vt:lpstr>VCF Files</vt:lpstr>
      <vt:lpstr>VCF Files</vt:lpstr>
      <vt:lpstr>VCF Files</vt:lpstr>
      <vt:lpstr>VCF Files</vt:lpstr>
      <vt:lpstr>VCF Files</vt:lpstr>
      <vt:lpstr>VCF Files</vt:lpstr>
      <vt:lpstr>VCF Files</vt:lpstr>
      <vt:lpstr>Joint genotyping</vt:lpstr>
      <vt:lpstr>gVCF Files</vt:lpstr>
      <vt:lpstr>Annotation &amp; Filtering</vt:lpstr>
      <vt:lpstr>Annotation &amp; Filtering</vt:lpstr>
      <vt:lpstr>Annotation &amp; Filtering</vt:lpstr>
      <vt:lpstr>File naming conventions</vt:lpstr>
      <vt:lpstr>File naming conventions </vt:lpstr>
      <vt:lpstr>PowerPoint Presentation</vt:lpstr>
      <vt:lpstr>Questions?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Sebastian DiLorenzo</dc:creator>
  <cp:lastModifiedBy>Malin Larsson</cp:lastModifiedBy>
  <cp:revision>272</cp:revision>
  <cp:lastPrinted>2017-05-17T06:27:05Z</cp:lastPrinted>
  <dcterms:created xsi:type="dcterms:W3CDTF">2017-01-13T10:12:06Z</dcterms:created>
  <dcterms:modified xsi:type="dcterms:W3CDTF">2018-05-22T19:37:27Z</dcterms:modified>
</cp:coreProperties>
</file>